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snapToObjects="1">
      <p:cViewPr varScale="1">
        <p:scale>
          <a:sx n="104" d="100"/>
          <a:sy n="104" d="100"/>
        </p:scale>
        <p:origin x="232"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17D9A-DED3-3B40-9775-D10D41F550E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AD95330-6B9D-F54A-A7D6-F23064AF6E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7630344-4F08-0F41-A52D-A9ED23E6FC90}"/>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5" name="Footer Placeholder 4">
            <a:extLst>
              <a:ext uri="{FF2B5EF4-FFF2-40B4-BE49-F238E27FC236}">
                <a16:creationId xmlns:a16="http://schemas.microsoft.com/office/drawing/2014/main" id="{0E4D2B65-CF36-454E-8121-211ACB52DF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D99257-B8A7-2648-A33F-D6C437F38EE2}"/>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1968836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2D2DA-C312-9F47-AC26-9018C0AFA15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5BD114-A3AA-9740-AC94-ED3EF64D2F8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8C35556-91D0-0440-B826-EFE86B045E79}"/>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5" name="Footer Placeholder 4">
            <a:extLst>
              <a:ext uri="{FF2B5EF4-FFF2-40B4-BE49-F238E27FC236}">
                <a16:creationId xmlns:a16="http://schemas.microsoft.com/office/drawing/2014/main" id="{6C127CEC-8B72-F749-9115-29BF3F043F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D2A530-3886-5849-B9B2-5317426A7DCE}"/>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2781222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2B76EE-9D4A-8444-BB32-EFAC4FEBE4C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9470748-76BD-FF49-8A6E-0DB75E64CC1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59D45C-0F04-864D-9CED-EE28EBB1A801}"/>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5" name="Footer Placeholder 4">
            <a:extLst>
              <a:ext uri="{FF2B5EF4-FFF2-40B4-BE49-F238E27FC236}">
                <a16:creationId xmlns:a16="http://schemas.microsoft.com/office/drawing/2014/main" id="{900801E5-207C-9A45-B754-53C1AE816D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89026-040A-4646-9E4A-4FE8FDDF7FC3}"/>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199431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Slide">
    <p:spTree>
      <p:nvGrpSpPr>
        <p:cNvPr id="1" name=""/>
        <p:cNvGrpSpPr/>
        <p:nvPr/>
      </p:nvGrpSpPr>
      <p:grpSpPr>
        <a:xfrm>
          <a:off x="0" y="0"/>
          <a:ext cx="0" cy="0"/>
          <a:chOff x="0" y="0"/>
          <a:chExt cx="0" cy="0"/>
        </a:xfrm>
      </p:grpSpPr>
      <p:sp>
        <p:nvSpPr>
          <p:cNvPr id="149" name="Slide Number"/>
          <p:cNvSpPr txBox="1">
            <a:spLocks noGrp="1"/>
          </p:cNvSpPr>
          <p:nvPr>
            <p:ph type="sldNum" sz="quarter" idx="2"/>
          </p:nvPr>
        </p:nvSpPr>
        <p:spPr>
          <a:xfrm>
            <a:off x="11195511" y="409513"/>
            <a:ext cx="207460" cy="210821"/>
          </a:xfrm>
          <a:prstGeom prst="rect">
            <a:avLst/>
          </a:prstGeom>
        </p:spPr>
        <p:txBody>
          <a:bodyPr lIns="45719" tIns="45719" rIns="45719" bIns="45719" anchor="ctr"/>
          <a:lstStyle>
            <a:lvl1pPr defTabSz="914217">
              <a:defRPr sz="1100">
                <a:solidFill>
                  <a:srgbClr val="FFFFFF"/>
                </a:solidFill>
                <a:latin typeface="Helvetica"/>
                <a:ea typeface="Helvetica"/>
                <a:cs typeface="Helvetica"/>
                <a:sym typeface="Helvetica"/>
              </a:defRPr>
            </a:lvl1pPr>
          </a:lstStyle>
          <a:p>
            <a:fld id="{86CB4B4D-7CA3-9044-876B-883B54F8677D}" type="slidenum">
              <a:t>‹#›</a:t>
            </a:fld>
            <a:endParaRPr/>
          </a:p>
        </p:txBody>
      </p:sp>
    </p:spTree>
    <p:extLst>
      <p:ext uri="{BB962C8B-B14F-4D97-AF65-F5344CB8AC3E}">
        <p14:creationId xmlns:p14="http://schemas.microsoft.com/office/powerpoint/2010/main" val="350397996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68EF-97A7-C048-83DC-2797F59BDEE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F83825B-5124-3846-907A-55952B657DC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1FD7EB6-5E73-D749-978C-E49646B5CEBF}"/>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5" name="Footer Placeholder 4">
            <a:extLst>
              <a:ext uri="{FF2B5EF4-FFF2-40B4-BE49-F238E27FC236}">
                <a16:creationId xmlns:a16="http://schemas.microsoft.com/office/drawing/2014/main" id="{80602FDB-5876-E749-8891-5AF4089483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735C3-520A-FA44-BF39-4D347B3553A2}"/>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3021384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B7B06-A6C9-4644-BD21-0997A966DAD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E3E0AB1-55D3-EC48-8640-A48FE901B7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CE62535-F539-674B-B1F1-10D610F6CA6E}"/>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5" name="Footer Placeholder 4">
            <a:extLst>
              <a:ext uri="{FF2B5EF4-FFF2-40B4-BE49-F238E27FC236}">
                <a16:creationId xmlns:a16="http://schemas.microsoft.com/office/drawing/2014/main" id="{D5681F66-9008-AD47-8D20-FA14AFFFFB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5C42DC-C2F5-5E43-9027-F22BB9BF620E}"/>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112215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9A635-07B0-ED4F-B6F5-7A405D7B1CC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7E835BB-3E9B-3740-8C1B-06443A33890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571F2D0-6F06-9C4C-AF6B-0E63A00404E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4DC34F0-BD54-7542-8738-D5373D26409B}"/>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6" name="Footer Placeholder 5">
            <a:extLst>
              <a:ext uri="{FF2B5EF4-FFF2-40B4-BE49-F238E27FC236}">
                <a16:creationId xmlns:a16="http://schemas.microsoft.com/office/drawing/2014/main" id="{3F19D5DC-8B67-0842-9F68-5D12B45431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B96121-A338-044E-ADA0-AC8303BA4988}"/>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263434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955FE-53D8-9247-8770-8425B9831AA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B558263-E259-734C-A9B0-57EE9F1B0B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AABE2D4-AF5E-274B-8386-52F7BA5E468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C5D92CD-278E-0640-9C44-3FF8AD20F8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D8640DA-25C2-EC49-BCD7-B323BD7FFEE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46D647B-2B8E-E146-ACB7-F08541863AE6}"/>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8" name="Footer Placeholder 7">
            <a:extLst>
              <a:ext uri="{FF2B5EF4-FFF2-40B4-BE49-F238E27FC236}">
                <a16:creationId xmlns:a16="http://schemas.microsoft.com/office/drawing/2014/main" id="{6FA280E1-C025-CE42-90A3-2C7D18AD46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DEC3DE-C5CC-384F-8109-0D303E027FAF}"/>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1954687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A16E6-CD30-E74A-A900-FD94E4BC690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F2E6A30-B7AD-D749-AA8D-33856DE7FA31}"/>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4" name="Footer Placeholder 3">
            <a:extLst>
              <a:ext uri="{FF2B5EF4-FFF2-40B4-BE49-F238E27FC236}">
                <a16:creationId xmlns:a16="http://schemas.microsoft.com/office/drawing/2014/main" id="{A5700BFC-3456-B341-A13A-97E467A1B6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7C9B05-404E-2747-AC13-05376567F4E9}"/>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3051214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F6FF04-E310-1245-BBFB-4E534DBCDC14}"/>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3" name="Footer Placeholder 2">
            <a:extLst>
              <a:ext uri="{FF2B5EF4-FFF2-40B4-BE49-F238E27FC236}">
                <a16:creationId xmlns:a16="http://schemas.microsoft.com/office/drawing/2014/main" id="{F9C6EA6B-0B2C-2E4A-9990-7F2633FA46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4546A5-B37F-4B4F-9FF3-D13456D80550}"/>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2890531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9AE02-9ED1-114C-AF33-3D7C6A20C7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B2627C1-F730-7546-904B-B161D480A4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6EDAA3E-6512-194E-934A-BAEA539E00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4B72851-9236-D54C-8E5B-A905F9DA3F47}"/>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6" name="Footer Placeholder 5">
            <a:extLst>
              <a:ext uri="{FF2B5EF4-FFF2-40B4-BE49-F238E27FC236}">
                <a16:creationId xmlns:a16="http://schemas.microsoft.com/office/drawing/2014/main" id="{356EDF25-8805-D144-9334-1DB2C79C75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082E0E-75BC-B246-A0AA-21140FB82EF5}"/>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250824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D1145-33FB-144E-9573-CD4A705BEC7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5070CA8-6F85-7D4D-935C-14D2AB2D03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2A2B41-00E0-AF42-A85F-F8FC61F6AA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BC2F450-C167-A24C-982E-A56953621F17}"/>
              </a:ext>
            </a:extLst>
          </p:cNvPr>
          <p:cNvSpPr>
            <a:spLocks noGrp="1"/>
          </p:cNvSpPr>
          <p:nvPr>
            <p:ph type="dt" sz="half" idx="10"/>
          </p:nvPr>
        </p:nvSpPr>
        <p:spPr/>
        <p:txBody>
          <a:bodyPr/>
          <a:lstStyle/>
          <a:p>
            <a:fld id="{52625059-28CD-D64E-B182-EC9A8EABF989}" type="datetimeFigureOut">
              <a:rPr lang="en-US" smtClean="0"/>
              <a:t>8/22/20</a:t>
            </a:fld>
            <a:endParaRPr lang="en-US"/>
          </a:p>
        </p:txBody>
      </p:sp>
      <p:sp>
        <p:nvSpPr>
          <p:cNvPr id="6" name="Footer Placeholder 5">
            <a:extLst>
              <a:ext uri="{FF2B5EF4-FFF2-40B4-BE49-F238E27FC236}">
                <a16:creationId xmlns:a16="http://schemas.microsoft.com/office/drawing/2014/main" id="{F108AA9F-7D04-9C40-8990-39B51CC8A6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D2F189-673E-6848-9F12-A81266F5695B}"/>
              </a:ext>
            </a:extLst>
          </p:cNvPr>
          <p:cNvSpPr>
            <a:spLocks noGrp="1"/>
          </p:cNvSpPr>
          <p:nvPr>
            <p:ph type="sldNum" sz="quarter" idx="12"/>
          </p:nvPr>
        </p:nvSpPr>
        <p:spPr/>
        <p:txBody>
          <a:bodyPr/>
          <a:lstStyle/>
          <a:p>
            <a:fld id="{D71C3BD3-2465-9F4B-9435-C8EB7151FF6C}" type="slidenum">
              <a:rPr lang="en-US" smtClean="0"/>
              <a:t>‹#›</a:t>
            </a:fld>
            <a:endParaRPr lang="en-US"/>
          </a:p>
        </p:txBody>
      </p:sp>
    </p:spTree>
    <p:extLst>
      <p:ext uri="{BB962C8B-B14F-4D97-AF65-F5344CB8AC3E}">
        <p14:creationId xmlns:p14="http://schemas.microsoft.com/office/powerpoint/2010/main" val="315551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FA1537-95F1-7D43-988C-45D7C54FF8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F3A26EF-46D4-8E41-94FB-A3FA3EB564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A9CBF90-F75A-6C42-9292-A083C3EC39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625059-28CD-D64E-B182-EC9A8EABF989}" type="datetimeFigureOut">
              <a:rPr lang="en-US" smtClean="0"/>
              <a:t>8/22/20</a:t>
            </a:fld>
            <a:endParaRPr lang="en-US"/>
          </a:p>
        </p:txBody>
      </p:sp>
      <p:sp>
        <p:nvSpPr>
          <p:cNvPr id="5" name="Footer Placeholder 4">
            <a:extLst>
              <a:ext uri="{FF2B5EF4-FFF2-40B4-BE49-F238E27FC236}">
                <a16:creationId xmlns:a16="http://schemas.microsoft.com/office/drawing/2014/main" id="{D8B1F83D-5670-D24B-8D6A-0ED092CB1C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FBF522-2251-9C4A-9BE3-025DF92A85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1C3BD3-2465-9F4B-9435-C8EB7151FF6C}" type="slidenum">
              <a:rPr lang="en-US" smtClean="0"/>
              <a:t>‹#›</a:t>
            </a:fld>
            <a:endParaRPr lang="en-US"/>
          </a:p>
        </p:txBody>
      </p:sp>
    </p:spTree>
    <p:extLst>
      <p:ext uri="{BB962C8B-B14F-4D97-AF65-F5344CB8AC3E}">
        <p14:creationId xmlns:p14="http://schemas.microsoft.com/office/powerpoint/2010/main" val="3516038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Rectangle"/>
          <p:cNvSpPr/>
          <p:nvPr/>
        </p:nvSpPr>
        <p:spPr>
          <a:xfrm>
            <a:off x="763587" y="1725930"/>
            <a:ext cx="2103121" cy="4015741"/>
          </a:xfrm>
          <a:prstGeom prst="rect">
            <a:avLst/>
          </a:prstGeom>
          <a:solidFill>
            <a:srgbClr val="1DE7D8"/>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08" name="Rectangle"/>
          <p:cNvSpPr/>
          <p:nvPr/>
        </p:nvSpPr>
        <p:spPr>
          <a:xfrm>
            <a:off x="2904807" y="1520190"/>
            <a:ext cx="2103121" cy="4427221"/>
          </a:xfrm>
          <a:prstGeom prst="rect">
            <a:avLst/>
          </a:prstGeom>
          <a:solidFill>
            <a:srgbClr val="29CEDC"/>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09" name="Rectangle"/>
          <p:cNvSpPr/>
          <p:nvPr/>
        </p:nvSpPr>
        <p:spPr>
          <a:xfrm>
            <a:off x="5046028" y="1348740"/>
            <a:ext cx="2103121" cy="4770121"/>
          </a:xfrm>
          <a:prstGeom prst="rect">
            <a:avLst/>
          </a:prstGeom>
          <a:solidFill>
            <a:srgbClr val="34B9DF"/>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0" name="Rectangle"/>
          <p:cNvSpPr/>
          <p:nvPr/>
        </p:nvSpPr>
        <p:spPr>
          <a:xfrm>
            <a:off x="7187248" y="1165860"/>
            <a:ext cx="2103121" cy="5135880"/>
          </a:xfrm>
          <a:prstGeom prst="rect">
            <a:avLst/>
          </a:prstGeom>
          <a:solidFill>
            <a:srgbClr val="42A6E3"/>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1" name="Rectangle"/>
          <p:cNvSpPr/>
          <p:nvPr/>
        </p:nvSpPr>
        <p:spPr>
          <a:xfrm>
            <a:off x="9328468" y="990600"/>
            <a:ext cx="2103121" cy="5486400"/>
          </a:xfrm>
          <a:prstGeom prst="rect">
            <a:avLst/>
          </a:prstGeom>
          <a:solidFill>
            <a:srgbClr val="5091E7"/>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2" name="ADKAR"/>
          <p:cNvSpPr txBox="1"/>
          <p:nvPr/>
        </p:nvSpPr>
        <p:spPr>
          <a:xfrm>
            <a:off x="5099885" y="111172"/>
            <a:ext cx="2005036" cy="7078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spAutoFit/>
          </a:bodyPr>
          <a:lstStyle/>
          <a:p>
            <a:pPr defTabSz="914217">
              <a:defRPr sz="6000" b="1">
                <a:latin typeface="Helvetica"/>
                <a:ea typeface="Helvetica"/>
                <a:cs typeface="Helvetica"/>
                <a:sym typeface="Helvetica"/>
              </a:defRPr>
            </a:pPr>
            <a:r>
              <a:rPr sz="4000"/>
              <a:t>ADKAR</a:t>
            </a:r>
            <a:r>
              <a:rPr sz="3000"/>
              <a:t> </a:t>
            </a:r>
          </a:p>
        </p:txBody>
      </p:sp>
      <p:sp>
        <p:nvSpPr>
          <p:cNvPr id="213" name="Change Management"/>
          <p:cNvSpPr txBox="1"/>
          <p:nvPr/>
        </p:nvSpPr>
        <p:spPr>
          <a:xfrm>
            <a:off x="5176760" y="787593"/>
            <a:ext cx="1809470" cy="23083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spAutoFit/>
          </a:bodyPr>
          <a:lstStyle>
            <a:lvl1pPr defTabSz="1828433">
              <a:lnSpc>
                <a:spcPct val="100000"/>
              </a:lnSpc>
              <a:defRPr spc="300">
                <a:solidFill>
                  <a:srgbClr val="A6A6A6"/>
                </a:solidFill>
                <a:latin typeface="Helvetica"/>
                <a:ea typeface="Helvetica"/>
                <a:cs typeface="Helvetica"/>
                <a:sym typeface="Helvetica"/>
              </a:defRPr>
            </a:lvl1pPr>
          </a:lstStyle>
          <a:p>
            <a:r>
              <a:rPr sz="900"/>
              <a:t>Change Management</a:t>
            </a:r>
          </a:p>
        </p:txBody>
      </p:sp>
      <p:sp>
        <p:nvSpPr>
          <p:cNvPr id="214" name="Rectangle"/>
          <p:cNvSpPr/>
          <p:nvPr/>
        </p:nvSpPr>
        <p:spPr>
          <a:xfrm>
            <a:off x="763588" y="1723498"/>
            <a:ext cx="2103120" cy="827753"/>
          </a:xfrm>
          <a:prstGeom prst="rect">
            <a:avLst/>
          </a:prstGeom>
          <a:solidFill>
            <a:srgbClr val="13B0A5"/>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5" name="Rectangle"/>
          <p:cNvSpPr/>
          <p:nvPr/>
        </p:nvSpPr>
        <p:spPr>
          <a:xfrm>
            <a:off x="2904806" y="1517757"/>
            <a:ext cx="2103120" cy="827753"/>
          </a:xfrm>
          <a:prstGeom prst="rect">
            <a:avLst/>
          </a:prstGeom>
          <a:solidFill>
            <a:srgbClr val="1C9DA8"/>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6" name="Rectangle"/>
          <p:cNvSpPr/>
          <p:nvPr/>
        </p:nvSpPr>
        <p:spPr>
          <a:xfrm>
            <a:off x="5046028" y="1346307"/>
            <a:ext cx="2103120" cy="827753"/>
          </a:xfrm>
          <a:prstGeom prst="rect">
            <a:avLst/>
          </a:prstGeom>
          <a:solidFill>
            <a:srgbClr val="1C91B2"/>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7" name="Rectangle"/>
          <p:cNvSpPr/>
          <p:nvPr/>
        </p:nvSpPr>
        <p:spPr>
          <a:xfrm>
            <a:off x="7187248" y="1163428"/>
            <a:ext cx="2103120" cy="827753"/>
          </a:xfrm>
          <a:prstGeom prst="rect">
            <a:avLst/>
          </a:prstGeom>
          <a:solidFill>
            <a:srgbClr val="1C82BF"/>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8" name="Rectangle"/>
          <p:cNvSpPr/>
          <p:nvPr/>
        </p:nvSpPr>
        <p:spPr>
          <a:xfrm>
            <a:off x="9328468" y="988167"/>
            <a:ext cx="2103120" cy="827753"/>
          </a:xfrm>
          <a:prstGeom prst="rect">
            <a:avLst/>
          </a:prstGeom>
          <a:solidFill>
            <a:srgbClr val="1C68CD"/>
          </a:solidFill>
          <a:ln w="12700">
            <a:miter lim="400000"/>
          </a:ln>
        </p:spPr>
        <p:txBody>
          <a:bodyPr lIns="22860" rIns="22860" anchor="ctr"/>
          <a:lstStyle/>
          <a:p>
            <a:pPr defTabSz="914217">
              <a:defRPr sz="3600">
                <a:solidFill>
                  <a:srgbClr val="FFFFFF"/>
                </a:solidFill>
                <a:latin typeface="Helvetica"/>
                <a:ea typeface="Helvetica"/>
                <a:cs typeface="Helvetica"/>
                <a:sym typeface="Helvetica"/>
              </a:defRPr>
            </a:pPr>
            <a:endParaRPr/>
          </a:p>
        </p:txBody>
      </p:sp>
      <p:sp>
        <p:nvSpPr>
          <p:cNvPr id="219" name="AWARENESS"/>
          <p:cNvSpPr txBox="1"/>
          <p:nvPr/>
        </p:nvSpPr>
        <p:spPr>
          <a:xfrm>
            <a:off x="1160841" y="1968097"/>
            <a:ext cx="1352614" cy="338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nchor="ctr">
            <a:spAutoFit/>
          </a:bodyPr>
          <a:lstStyle>
            <a:lvl1pPr defTabSz="1828433">
              <a:lnSpc>
                <a:spcPct val="100000"/>
              </a:lnSpc>
              <a:defRPr sz="3200" b="1">
                <a:solidFill>
                  <a:srgbClr val="FFFFFF"/>
                </a:solidFill>
                <a:latin typeface="Helvetica"/>
                <a:ea typeface="Helvetica"/>
                <a:cs typeface="Helvetica"/>
                <a:sym typeface="Helvetica"/>
              </a:defRPr>
            </a:lvl1pPr>
          </a:lstStyle>
          <a:p>
            <a:r>
              <a:rPr sz="1600"/>
              <a:t>AWARENESS</a:t>
            </a:r>
          </a:p>
        </p:txBody>
      </p:sp>
      <p:sp>
        <p:nvSpPr>
          <p:cNvPr id="220" name="DESIRE"/>
          <p:cNvSpPr txBox="1"/>
          <p:nvPr/>
        </p:nvSpPr>
        <p:spPr>
          <a:xfrm>
            <a:off x="3552060" y="1762357"/>
            <a:ext cx="807593" cy="338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nchor="ctr">
            <a:spAutoFit/>
          </a:bodyPr>
          <a:lstStyle>
            <a:lvl1pPr defTabSz="1828433">
              <a:lnSpc>
                <a:spcPct val="100000"/>
              </a:lnSpc>
              <a:defRPr sz="3200" b="1">
                <a:solidFill>
                  <a:srgbClr val="FFFFFF"/>
                </a:solidFill>
                <a:latin typeface="Helvetica"/>
                <a:ea typeface="Helvetica"/>
                <a:cs typeface="Helvetica"/>
                <a:sym typeface="Helvetica"/>
              </a:defRPr>
            </a:lvl1pPr>
          </a:lstStyle>
          <a:p>
            <a:r>
              <a:rPr sz="1600"/>
              <a:t>DESIRE</a:t>
            </a:r>
          </a:p>
        </p:txBody>
      </p:sp>
      <p:sp>
        <p:nvSpPr>
          <p:cNvPr id="221" name="KNOWLEDGE"/>
          <p:cNvSpPr txBox="1"/>
          <p:nvPr/>
        </p:nvSpPr>
        <p:spPr>
          <a:xfrm>
            <a:off x="5399892" y="1590907"/>
            <a:ext cx="1400704" cy="338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nchor="ctr">
            <a:spAutoFit/>
          </a:bodyPr>
          <a:lstStyle>
            <a:lvl1pPr defTabSz="1828433">
              <a:lnSpc>
                <a:spcPct val="100000"/>
              </a:lnSpc>
              <a:defRPr sz="3200" b="1">
                <a:solidFill>
                  <a:srgbClr val="FFFFFF"/>
                </a:solidFill>
                <a:latin typeface="Helvetica"/>
                <a:ea typeface="Helvetica"/>
                <a:cs typeface="Helvetica"/>
                <a:sym typeface="Helvetica"/>
              </a:defRPr>
            </a:lvl1pPr>
          </a:lstStyle>
          <a:p>
            <a:r>
              <a:rPr sz="1600"/>
              <a:t>KNOWLEDGE</a:t>
            </a:r>
          </a:p>
        </p:txBody>
      </p:sp>
      <p:sp>
        <p:nvSpPr>
          <p:cNvPr id="222" name="ABILITY"/>
          <p:cNvSpPr txBox="1"/>
          <p:nvPr/>
        </p:nvSpPr>
        <p:spPr>
          <a:xfrm>
            <a:off x="7817684" y="1408027"/>
            <a:ext cx="842859" cy="338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nchor="ctr">
            <a:spAutoFit/>
          </a:bodyPr>
          <a:lstStyle>
            <a:lvl1pPr defTabSz="1828433">
              <a:lnSpc>
                <a:spcPct val="100000"/>
              </a:lnSpc>
              <a:defRPr sz="3200" b="1">
                <a:solidFill>
                  <a:srgbClr val="FFFFFF"/>
                </a:solidFill>
                <a:latin typeface="Helvetica"/>
                <a:ea typeface="Helvetica"/>
                <a:cs typeface="Helvetica"/>
                <a:sym typeface="Helvetica"/>
              </a:defRPr>
            </a:lvl1pPr>
          </a:lstStyle>
          <a:p>
            <a:r>
              <a:rPr sz="1600"/>
              <a:t>ABILITY</a:t>
            </a:r>
          </a:p>
        </p:txBody>
      </p:sp>
      <p:sp>
        <p:nvSpPr>
          <p:cNvPr id="223" name="REINFORCEMENT"/>
          <p:cNvSpPr txBox="1"/>
          <p:nvPr/>
        </p:nvSpPr>
        <p:spPr>
          <a:xfrm>
            <a:off x="9467820" y="1231844"/>
            <a:ext cx="1831912" cy="3385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22860" rIns="22860" anchor="ctr">
            <a:spAutoFit/>
          </a:bodyPr>
          <a:lstStyle>
            <a:lvl1pPr defTabSz="1828433">
              <a:lnSpc>
                <a:spcPct val="100000"/>
              </a:lnSpc>
              <a:defRPr sz="3200" b="1">
                <a:solidFill>
                  <a:srgbClr val="FFFFFF"/>
                </a:solidFill>
                <a:latin typeface="Helvetica"/>
                <a:ea typeface="Helvetica"/>
                <a:cs typeface="Helvetica"/>
                <a:sym typeface="Helvetica"/>
              </a:defRPr>
            </a:lvl1pPr>
          </a:lstStyle>
          <a:p>
            <a:r>
              <a:rPr sz="1600"/>
              <a:t>REINFORCEMENT</a:t>
            </a:r>
          </a:p>
        </p:txBody>
      </p:sp>
      <p:sp>
        <p:nvSpPr>
          <p:cNvPr id="224" name="To create awareness of the need for change, you need everybody who is affected by it to be aware of the issues that triggered the initiative. That might mean sharing some uncomfortable truths, but if people don’t understand the problem with the old way o"/>
          <p:cNvSpPr txBox="1"/>
          <p:nvPr/>
        </p:nvSpPr>
        <p:spPr>
          <a:xfrm>
            <a:off x="894848" y="2780705"/>
            <a:ext cx="1840600" cy="40515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860" rIns="22860">
            <a:spAutoFit/>
          </a:bodyPr>
          <a:lstStyle>
            <a:lvl1pPr defTabSz="1087636">
              <a:lnSpc>
                <a:spcPts val="3500"/>
              </a:lnSpc>
              <a:spcBef>
                <a:spcPts val="500"/>
              </a:spcBef>
              <a:defRPr>
                <a:solidFill>
                  <a:srgbClr val="FFFFFF"/>
                </a:solidFill>
                <a:latin typeface="Helvetica"/>
                <a:ea typeface="Helvetica"/>
                <a:cs typeface="Helvetica"/>
                <a:sym typeface="Helvetica"/>
              </a:defRPr>
            </a:lvl1pPr>
          </a:lstStyle>
          <a:p>
            <a:r>
              <a:rPr sz="900"/>
              <a:t>To create awareness of the need for change, you need everybody who is affected by it to be aware of the issues that triggered the initiative. That might mean sharing some uncomfortable truths, but if people don’t understand the problem with the old way of working.</a:t>
            </a:r>
          </a:p>
        </p:txBody>
      </p:sp>
      <p:sp>
        <p:nvSpPr>
          <p:cNvPr id="225" name="To instil a desire for change, people need to know why it’s good for them. For example, they might not care that the business’s profits are low. But they will care if they know that low profitability may lead to the business freezing wage increases, havi"/>
          <p:cNvSpPr txBox="1"/>
          <p:nvPr/>
        </p:nvSpPr>
        <p:spPr>
          <a:xfrm>
            <a:off x="3036066" y="2551921"/>
            <a:ext cx="1840600" cy="40515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860" rIns="22860">
            <a:spAutoFit/>
          </a:bodyPr>
          <a:lstStyle>
            <a:lvl1pPr defTabSz="1087636">
              <a:lnSpc>
                <a:spcPts val="3500"/>
              </a:lnSpc>
              <a:spcBef>
                <a:spcPts val="500"/>
              </a:spcBef>
              <a:defRPr>
                <a:solidFill>
                  <a:srgbClr val="FFFFFF"/>
                </a:solidFill>
                <a:latin typeface="Helvetica"/>
                <a:ea typeface="Helvetica"/>
                <a:cs typeface="Helvetica"/>
                <a:sym typeface="Helvetica"/>
              </a:defRPr>
            </a:lvl1pPr>
          </a:lstStyle>
          <a:p>
            <a:r>
              <a:rPr sz="900"/>
              <a:t>To instil a desire for change, people need to know why it’s good for them. For example, they might not care that the business’s profits are low. But they will care if they know that low profitability may lead to the business freezing wage increases, having to implement layoffs, or even closing down.</a:t>
            </a:r>
          </a:p>
        </p:txBody>
      </p:sp>
      <p:sp>
        <p:nvSpPr>
          <p:cNvPr id="226" name="There’s no point in trying to implement change unless the people whose jobs are changing know how to get things done. Getting through this step could be as simple as showing them how you want them to work from now on and where they fit into the process f"/>
          <p:cNvSpPr txBox="1"/>
          <p:nvPr/>
        </p:nvSpPr>
        <p:spPr>
          <a:xfrm>
            <a:off x="5177288" y="2374121"/>
            <a:ext cx="1840600" cy="45003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860" rIns="22860">
            <a:spAutoFit/>
          </a:bodyPr>
          <a:lstStyle>
            <a:lvl1pPr defTabSz="1087636">
              <a:lnSpc>
                <a:spcPts val="3500"/>
              </a:lnSpc>
              <a:spcBef>
                <a:spcPts val="500"/>
              </a:spcBef>
              <a:defRPr>
                <a:solidFill>
                  <a:srgbClr val="FFFFFF"/>
                </a:solidFill>
                <a:latin typeface="Helvetica"/>
                <a:ea typeface="Helvetica"/>
                <a:cs typeface="Helvetica"/>
                <a:sym typeface="Helvetica"/>
              </a:defRPr>
            </a:lvl1pPr>
          </a:lstStyle>
          <a:p>
            <a:r>
              <a:rPr sz="900"/>
              <a:t>There’s no point in trying to implement change unless the people whose jobs are changing know how to get things done. Getting through this step could be as simple as showing them how you want them to work from now on and where they fit into the process flow. However, people might also need training.</a:t>
            </a:r>
          </a:p>
        </p:txBody>
      </p:sp>
      <p:sp>
        <p:nvSpPr>
          <p:cNvPr id="227" name="When you implement a new process, you don’t want to risk any “oops” moments. Hands-on training is the best training, and once people have demonstrated their ability, you can be reasonably confident that there won’t be any costly errors later on."/>
          <p:cNvSpPr txBox="1"/>
          <p:nvPr/>
        </p:nvSpPr>
        <p:spPr>
          <a:xfrm>
            <a:off x="7318508" y="2191241"/>
            <a:ext cx="1840600" cy="360271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860" rIns="22860">
            <a:spAutoFit/>
          </a:bodyPr>
          <a:lstStyle>
            <a:lvl1pPr defTabSz="1087636">
              <a:lnSpc>
                <a:spcPts val="3500"/>
              </a:lnSpc>
              <a:spcBef>
                <a:spcPts val="500"/>
              </a:spcBef>
              <a:defRPr>
                <a:solidFill>
                  <a:srgbClr val="FFFFFF"/>
                </a:solidFill>
                <a:latin typeface="Helvetica"/>
                <a:ea typeface="Helvetica"/>
                <a:cs typeface="Helvetica"/>
                <a:sym typeface="Helvetica"/>
              </a:defRPr>
            </a:lvl1pPr>
          </a:lstStyle>
          <a:p>
            <a:r>
              <a:rPr sz="900"/>
              <a:t>When you implement a new process, you don’t want to risk any “oops” moments. Hands-on training is the best training, and once people have demonstrated their ability, you can be reasonably confident that there won’t be any costly errors later on.</a:t>
            </a:r>
          </a:p>
        </p:txBody>
      </p:sp>
      <p:sp>
        <p:nvSpPr>
          <p:cNvPr id="228" name="During this stage, you should also be on the lookout for areas where the new process isn’t serving you or is demotivating your staff. For instance, if you’ve overestimated a person or department’s capacity and there’s a bottleneck in the process, people "/>
          <p:cNvSpPr txBox="1"/>
          <p:nvPr/>
        </p:nvSpPr>
        <p:spPr>
          <a:xfrm>
            <a:off x="9459727" y="2015058"/>
            <a:ext cx="1840600" cy="40515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2860" rIns="22860">
            <a:spAutoFit/>
          </a:bodyPr>
          <a:lstStyle>
            <a:lvl1pPr defTabSz="1087636">
              <a:lnSpc>
                <a:spcPts val="3500"/>
              </a:lnSpc>
              <a:spcBef>
                <a:spcPts val="500"/>
              </a:spcBef>
              <a:defRPr>
                <a:solidFill>
                  <a:srgbClr val="FFFFFF"/>
                </a:solidFill>
                <a:latin typeface="Helvetica"/>
                <a:ea typeface="Helvetica"/>
                <a:cs typeface="Helvetica"/>
                <a:sym typeface="Helvetica"/>
              </a:defRPr>
            </a:lvl1pPr>
          </a:lstStyle>
          <a:p>
            <a:r>
              <a:rPr sz="900"/>
              <a:t>During this stage, you should also be on the lookout for areas where the new process isn’t serving you or is demotivating your staff. For instance, if you’ve overestimated a person or department’s capacity and there’s a bottleneck in the process, people will feel overworked and stressed out.</a:t>
            </a:r>
          </a:p>
        </p:txBody>
      </p:sp>
    </p:spTree>
    <p:extLst>
      <p:ext uri="{BB962C8B-B14F-4D97-AF65-F5344CB8AC3E}">
        <p14:creationId xmlns:p14="http://schemas.microsoft.com/office/powerpoint/2010/main" val="310687944"/>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278</Words>
  <Application>Microsoft Macintosh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Newey</dc:creator>
  <cp:lastModifiedBy>Tom Newey</cp:lastModifiedBy>
  <cp:revision>1</cp:revision>
  <dcterms:created xsi:type="dcterms:W3CDTF">2020-08-22T15:31:11Z</dcterms:created>
  <dcterms:modified xsi:type="dcterms:W3CDTF">2020-08-22T15:33:20Z</dcterms:modified>
</cp:coreProperties>
</file>