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0" r:id="rId3"/>
    <p:sldId id="258" r:id="rId4"/>
    <p:sldId id="257" r:id="rId5"/>
    <p:sldId id="261" r:id="rId6"/>
    <p:sldId id="259" r:id="rId7"/>
    <p:sldId id="260" r:id="rId8"/>
    <p:sldId id="265" r:id="rId9"/>
    <p:sldId id="262" r:id="rId10"/>
    <p:sldId id="263" r:id="rId11"/>
    <p:sldId id="264" r:id="rId12"/>
    <p:sldId id="266" r:id="rId13"/>
    <p:sldId id="267" r:id="rId14"/>
    <p:sldId id="268" r:id="rId15"/>
    <p:sldId id="269" r:id="rId16"/>
    <p:sldId id="270" r:id="rId17"/>
    <p:sldId id="271" r:id="rId18"/>
    <p:sldId id="272" r:id="rId19"/>
    <p:sldId id="273" r:id="rId20"/>
    <p:sldId id="281" r:id="rId21"/>
    <p:sldId id="275" r:id="rId22"/>
    <p:sldId id="274" r:id="rId23"/>
    <p:sldId id="276" r:id="rId24"/>
    <p:sldId id="277" r:id="rId25"/>
    <p:sldId id="279" r:id="rId26"/>
    <p:sldId id="27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80"/>
    <p:restoredTop sz="94698"/>
  </p:normalViewPr>
  <p:slideViewPr>
    <p:cSldViewPr snapToGrid="0" snapToObjects="1">
      <p:cViewPr varScale="1">
        <p:scale>
          <a:sx n="172" d="100"/>
          <a:sy n="172" d="100"/>
        </p:scale>
        <p:origin x="119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3C92E-BB62-AA4A-A29D-129ED397744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9D5A897-F117-0E40-B0DA-47562FEFB4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DE487F6-7D3D-4D45-A95F-CF0D29F689FB}"/>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5" name="Footer Placeholder 4">
            <a:extLst>
              <a:ext uri="{FF2B5EF4-FFF2-40B4-BE49-F238E27FC236}">
                <a16:creationId xmlns:a16="http://schemas.microsoft.com/office/drawing/2014/main" id="{4C78B680-124A-3E4B-A9B2-8127A16DB6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D2DE32-B442-F543-96DA-C057460AAFA7}"/>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10460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35656-42A1-F244-BDDD-7EF5C657B11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D5AFDDC-138E-514B-A585-BD87020E805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AD4531F-7B26-9D46-9635-2E3E2EC424CF}"/>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5" name="Footer Placeholder 4">
            <a:extLst>
              <a:ext uri="{FF2B5EF4-FFF2-40B4-BE49-F238E27FC236}">
                <a16:creationId xmlns:a16="http://schemas.microsoft.com/office/drawing/2014/main" id="{1172DF22-A17C-4945-B0DB-175088809D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7DA95-210C-7D41-BCF1-8A5CA6893D5C}"/>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3547440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2246EC-906C-0349-BE48-3A56C41E2BE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762790B-18B6-F64F-9A39-0473CE81D16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A65EA49-9079-1246-B4BD-C590E9234C6E}"/>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5" name="Footer Placeholder 4">
            <a:extLst>
              <a:ext uri="{FF2B5EF4-FFF2-40B4-BE49-F238E27FC236}">
                <a16:creationId xmlns:a16="http://schemas.microsoft.com/office/drawing/2014/main" id="{638B56FB-EAA4-E34F-BDAE-699C86080D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7C03D-98F0-4540-A48D-2BCD996D399F}"/>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131084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6C0BE-6ED7-6749-9352-B3B937E414F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716CF93-D253-7544-AD7D-BF9AFC05A6A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26636BB-B723-0845-992F-B8C3750ED332}"/>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5" name="Footer Placeholder 4">
            <a:extLst>
              <a:ext uri="{FF2B5EF4-FFF2-40B4-BE49-F238E27FC236}">
                <a16:creationId xmlns:a16="http://schemas.microsoft.com/office/drawing/2014/main" id="{D33D28F4-5EE6-8449-BB62-8241621918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259E4C-E403-3E48-9590-52D195675730}"/>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1521958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021B3-C9D7-8B49-9A51-35BB1594609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4A77CB03-9574-D642-A277-536E495860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068B580-E3EF-DE49-84CB-487D3508CB57}"/>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5" name="Footer Placeholder 4">
            <a:extLst>
              <a:ext uri="{FF2B5EF4-FFF2-40B4-BE49-F238E27FC236}">
                <a16:creationId xmlns:a16="http://schemas.microsoft.com/office/drawing/2014/main" id="{8358EF4E-CD37-DF45-A39E-AC2B03314A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289900-9124-8A4F-99F8-65E9336A0ECF}"/>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4230888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E8BEF-838A-0F46-884E-801AF186CEE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6BCC100-5191-5344-AA0A-74031453FA8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AEBDB8C-8E4F-7549-BAED-366AEB81B21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F3CCA18-AB06-8149-A12C-3AB2DC969482}"/>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6" name="Footer Placeholder 5">
            <a:extLst>
              <a:ext uri="{FF2B5EF4-FFF2-40B4-BE49-F238E27FC236}">
                <a16:creationId xmlns:a16="http://schemas.microsoft.com/office/drawing/2014/main" id="{529DBEF9-A917-2949-BA4B-0FB0D3906F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467E18-DFA0-2B49-A962-ACCA5407AEEF}"/>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3380410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526A4-2422-4C4E-BB24-B2B045361EE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9A7DCB0-C161-4642-A868-E5176FAEB1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0FA5365-F32C-1946-9C5A-70A4EA98CE6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A4DD325-89D2-034A-8222-3E4300E77B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FBBDE9A-45FB-294C-8A04-273EA5DD720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F3D8A5F-B876-554E-8D07-7D6CCD415187}"/>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8" name="Footer Placeholder 7">
            <a:extLst>
              <a:ext uri="{FF2B5EF4-FFF2-40B4-BE49-F238E27FC236}">
                <a16:creationId xmlns:a16="http://schemas.microsoft.com/office/drawing/2014/main" id="{D396DE65-7D53-1548-BE13-D06E2D369D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BDE184A-0590-3D47-9FBF-AD58222C7608}"/>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1997213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2F5A8-A628-4B48-9064-40C07A2DE65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768264F-EF72-2841-A831-80EA23923D1C}"/>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4" name="Footer Placeholder 3">
            <a:extLst>
              <a:ext uri="{FF2B5EF4-FFF2-40B4-BE49-F238E27FC236}">
                <a16:creationId xmlns:a16="http://schemas.microsoft.com/office/drawing/2014/main" id="{6803C03A-36D0-5B4D-B80B-3507B173CE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D19241-859C-0046-A3AE-68EBD9D91643}"/>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2289388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9688CA-207C-4E4C-B5F1-E333B34CD542}"/>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3" name="Footer Placeholder 2">
            <a:extLst>
              <a:ext uri="{FF2B5EF4-FFF2-40B4-BE49-F238E27FC236}">
                <a16:creationId xmlns:a16="http://schemas.microsoft.com/office/drawing/2014/main" id="{0539A676-14F0-4D48-9010-372F024624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B68A21-6809-2D43-93D7-1FDD81C0E444}"/>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3281798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D85F0-D9E0-094C-A8D0-9ADF6B4CFC7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674E383-6982-DF48-807F-0D263243AF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4EC58A5-6C3A-714D-BD03-803F497FB4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43720D3-4C03-8C47-AFD6-81991836CA22}"/>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6" name="Footer Placeholder 5">
            <a:extLst>
              <a:ext uri="{FF2B5EF4-FFF2-40B4-BE49-F238E27FC236}">
                <a16:creationId xmlns:a16="http://schemas.microsoft.com/office/drawing/2014/main" id="{3156E505-DA33-9B47-B04C-DE8E104006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850F26-7536-E442-BBCF-AFBEDFEC325C}"/>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3648800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929AE-3350-E043-8398-81955232468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6A79A26-B30D-0747-900C-DCB3B2E5BF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C3A0D12-E52C-254F-AEBB-FB98E617BB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5ED1860-4649-DA44-B84F-C02147A53B82}"/>
              </a:ext>
            </a:extLst>
          </p:cNvPr>
          <p:cNvSpPr>
            <a:spLocks noGrp="1"/>
          </p:cNvSpPr>
          <p:nvPr>
            <p:ph type="dt" sz="half" idx="10"/>
          </p:nvPr>
        </p:nvSpPr>
        <p:spPr/>
        <p:txBody>
          <a:bodyPr/>
          <a:lstStyle/>
          <a:p>
            <a:fld id="{B427F35A-822F-B044-AFD0-24262B2057C0}" type="datetimeFigureOut">
              <a:rPr lang="en-US" smtClean="0"/>
              <a:t>9/6/20</a:t>
            </a:fld>
            <a:endParaRPr lang="en-US"/>
          </a:p>
        </p:txBody>
      </p:sp>
      <p:sp>
        <p:nvSpPr>
          <p:cNvPr id="6" name="Footer Placeholder 5">
            <a:extLst>
              <a:ext uri="{FF2B5EF4-FFF2-40B4-BE49-F238E27FC236}">
                <a16:creationId xmlns:a16="http://schemas.microsoft.com/office/drawing/2014/main" id="{226CE835-7E3D-414D-A033-97DFC2ED4E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372E35-A254-3347-A5AD-1D9A5DB0DAF1}"/>
              </a:ext>
            </a:extLst>
          </p:cNvPr>
          <p:cNvSpPr>
            <a:spLocks noGrp="1"/>
          </p:cNvSpPr>
          <p:nvPr>
            <p:ph type="sldNum" sz="quarter" idx="12"/>
          </p:nvPr>
        </p:nvSpPr>
        <p:spPr/>
        <p:txBody>
          <a:bodyPr/>
          <a:lstStyle/>
          <a:p>
            <a:fld id="{338E4432-2A26-B648-9F4C-1F8CFA4BD56E}" type="slidenum">
              <a:rPr lang="en-US" smtClean="0"/>
              <a:t>‹#›</a:t>
            </a:fld>
            <a:endParaRPr lang="en-US"/>
          </a:p>
        </p:txBody>
      </p:sp>
    </p:spTree>
    <p:extLst>
      <p:ext uri="{BB962C8B-B14F-4D97-AF65-F5344CB8AC3E}">
        <p14:creationId xmlns:p14="http://schemas.microsoft.com/office/powerpoint/2010/main" val="1874603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15E9A7-F1B2-CE49-924B-A7EDF0149F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C5AA53F-6477-7048-8B46-928C06C90C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7341992-C18F-2D48-9A32-A7F7286C77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27F35A-822F-B044-AFD0-24262B2057C0}" type="datetimeFigureOut">
              <a:rPr lang="en-US" smtClean="0"/>
              <a:t>9/6/20</a:t>
            </a:fld>
            <a:endParaRPr lang="en-US"/>
          </a:p>
        </p:txBody>
      </p:sp>
      <p:sp>
        <p:nvSpPr>
          <p:cNvPr id="5" name="Footer Placeholder 4">
            <a:extLst>
              <a:ext uri="{FF2B5EF4-FFF2-40B4-BE49-F238E27FC236}">
                <a16:creationId xmlns:a16="http://schemas.microsoft.com/office/drawing/2014/main" id="{B0F673A0-4BCE-3243-B202-7D19C03BB6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DCAE107-5A23-8F42-9936-0F48F1ACA6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8E4432-2A26-B648-9F4C-1F8CFA4BD56E}" type="slidenum">
              <a:rPr lang="en-US" smtClean="0"/>
              <a:t>‹#›</a:t>
            </a:fld>
            <a:endParaRPr lang="en-US"/>
          </a:p>
        </p:txBody>
      </p:sp>
    </p:spTree>
    <p:extLst>
      <p:ext uri="{BB962C8B-B14F-4D97-AF65-F5344CB8AC3E}">
        <p14:creationId xmlns:p14="http://schemas.microsoft.com/office/powerpoint/2010/main" val="3638708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roynewey.com/" TargetMode="External"/><Relationship Id="rId2" Type="http://schemas.openxmlformats.org/officeDocument/2006/relationships/hyperlink" Target="mailto:roy@roynewey.com"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8AF5B-55F9-7C43-81A5-780E924DBF5C}"/>
              </a:ext>
            </a:extLst>
          </p:cNvPr>
          <p:cNvSpPr>
            <a:spLocks noGrp="1"/>
          </p:cNvSpPr>
          <p:nvPr>
            <p:ph type="ctrTitle"/>
          </p:nvPr>
        </p:nvSpPr>
        <p:spPr/>
        <p:txBody>
          <a:bodyPr/>
          <a:lstStyle/>
          <a:p>
            <a:r>
              <a:rPr lang="en-US" dirty="0"/>
              <a:t>Sales Management</a:t>
            </a:r>
          </a:p>
        </p:txBody>
      </p:sp>
      <p:sp>
        <p:nvSpPr>
          <p:cNvPr id="3" name="Subtitle 2">
            <a:extLst>
              <a:ext uri="{FF2B5EF4-FFF2-40B4-BE49-F238E27FC236}">
                <a16:creationId xmlns:a16="http://schemas.microsoft.com/office/drawing/2014/main" id="{5B954649-3C90-A24B-B708-829E67CAA7FC}"/>
              </a:ext>
            </a:extLst>
          </p:cNvPr>
          <p:cNvSpPr>
            <a:spLocks noGrp="1"/>
          </p:cNvSpPr>
          <p:nvPr>
            <p:ph type="subTitle" idx="1"/>
          </p:nvPr>
        </p:nvSpPr>
        <p:spPr/>
        <p:txBody>
          <a:bodyPr/>
          <a:lstStyle/>
          <a:p>
            <a:r>
              <a:rPr lang="en-US" dirty="0"/>
              <a:t>Roy Newey September 2020 ©</a:t>
            </a:r>
          </a:p>
        </p:txBody>
      </p:sp>
      <p:sp>
        <p:nvSpPr>
          <p:cNvPr id="4" name="TextBox 3">
            <a:extLst>
              <a:ext uri="{FF2B5EF4-FFF2-40B4-BE49-F238E27FC236}">
                <a16:creationId xmlns:a16="http://schemas.microsoft.com/office/drawing/2014/main" id="{4FC54F86-A254-C244-9874-CA100BD29D2D}"/>
              </a:ext>
            </a:extLst>
          </p:cNvPr>
          <p:cNvSpPr txBox="1"/>
          <p:nvPr/>
        </p:nvSpPr>
        <p:spPr>
          <a:xfrm>
            <a:off x="9077093" y="309260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066131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C756-F2B4-704E-8BD0-9BB315C25669}"/>
              </a:ext>
            </a:extLst>
          </p:cNvPr>
          <p:cNvSpPr>
            <a:spLocks noGrp="1"/>
          </p:cNvSpPr>
          <p:nvPr>
            <p:ph type="title"/>
          </p:nvPr>
        </p:nvSpPr>
        <p:spPr/>
        <p:txBody>
          <a:bodyPr/>
          <a:lstStyle/>
          <a:p>
            <a:r>
              <a:rPr lang="en-US" dirty="0"/>
              <a:t>Your People</a:t>
            </a:r>
          </a:p>
        </p:txBody>
      </p:sp>
      <p:sp>
        <p:nvSpPr>
          <p:cNvPr id="3" name="Content Placeholder 2">
            <a:extLst>
              <a:ext uri="{FF2B5EF4-FFF2-40B4-BE49-F238E27FC236}">
                <a16:creationId xmlns:a16="http://schemas.microsoft.com/office/drawing/2014/main" id="{32B0065C-61A0-204C-99DB-C1BE31E9D79A}"/>
              </a:ext>
            </a:extLst>
          </p:cNvPr>
          <p:cNvSpPr>
            <a:spLocks noGrp="1"/>
          </p:cNvSpPr>
          <p:nvPr>
            <p:ph idx="1"/>
          </p:nvPr>
        </p:nvSpPr>
        <p:spPr/>
        <p:txBody>
          <a:bodyPr>
            <a:normAutofit/>
          </a:bodyPr>
          <a:lstStyle/>
          <a:p>
            <a:pPr marL="0" indent="0" fontAlgn="base">
              <a:buNone/>
            </a:pPr>
            <a:r>
              <a:rPr lang="en-GB" b="1" cap="all" dirty="0"/>
              <a:t>PERFORMANCE REVIEWS</a:t>
            </a:r>
          </a:p>
          <a:p>
            <a:pPr marL="0" indent="0" fontAlgn="base">
              <a:buNone/>
            </a:pPr>
            <a:r>
              <a:rPr lang="en-GB" dirty="0"/>
              <a:t>Feedback should be ongoing and frequent, but periodic formal reviews can help your team more deeply understand their individual value to the organization and the areas where they need improvement.</a:t>
            </a:r>
          </a:p>
          <a:p>
            <a:pPr marL="0" indent="0" fontAlgn="base">
              <a:buNone/>
            </a:pPr>
            <a:r>
              <a:rPr lang="en-GB" b="1" dirty="0"/>
              <a:t>Things to consider:</a:t>
            </a:r>
            <a:br>
              <a:rPr lang="en-GB" dirty="0"/>
            </a:br>
            <a:r>
              <a:rPr lang="en-GB" dirty="0"/>
              <a:t>When did I last conduct a formal performance review with those on my team?</a:t>
            </a:r>
            <a:br>
              <a:rPr lang="en-GB" dirty="0"/>
            </a:br>
            <a:r>
              <a:rPr lang="en-GB" dirty="0"/>
              <a:t>On what regular schedule should I conduct performance reviews?</a:t>
            </a:r>
            <a:br>
              <a:rPr lang="en-GB" dirty="0"/>
            </a:br>
            <a:r>
              <a:rPr lang="en-GB" dirty="0"/>
              <a:t>Is an annual review too long to wait? (Of course it’s too long.)</a:t>
            </a:r>
            <a:br>
              <a:rPr lang="en-GB" dirty="0"/>
            </a:br>
            <a:r>
              <a:rPr lang="en-GB" dirty="0"/>
              <a:t>In what areas should I focus the formal review?</a:t>
            </a:r>
          </a:p>
          <a:p>
            <a:endParaRPr lang="en-US" dirty="0"/>
          </a:p>
        </p:txBody>
      </p:sp>
    </p:spTree>
    <p:extLst>
      <p:ext uri="{BB962C8B-B14F-4D97-AF65-F5344CB8AC3E}">
        <p14:creationId xmlns:p14="http://schemas.microsoft.com/office/powerpoint/2010/main" val="1181982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62AA5-1F2F-894A-A80C-CE84EFAD7EE5}"/>
              </a:ext>
            </a:extLst>
          </p:cNvPr>
          <p:cNvSpPr>
            <a:spLocks noGrp="1"/>
          </p:cNvSpPr>
          <p:nvPr>
            <p:ph type="title"/>
          </p:nvPr>
        </p:nvSpPr>
        <p:spPr/>
        <p:txBody>
          <a:bodyPr/>
          <a:lstStyle/>
          <a:p>
            <a:r>
              <a:rPr lang="en-US" dirty="0"/>
              <a:t>Your People</a:t>
            </a:r>
          </a:p>
        </p:txBody>
      </p:sp>
      <p:sp>
        <p:nvSpPr>
          <p:cNvPr id="3" name="Content Placeholder 2">
            <a:extLst>
              <a:ext uri="{FF2B5EF4-FFF2-40B4-BE49-F238E27FC236}">
                <a16:creationId xmlns:a16="http://schemas.microsoft.com/office/drawing/2014/main" id="{DA2DE837-9C9C-4F46-A50F-297F18FB6F0D}"/>
              </a:ext>
            </a:extLst>
          </p:cNvPr>
          <p:cNvSpPr>
            <a:spLocks noGrp="1"/>
          </p:cNvSpPr>
          <p:nvPr>
            <p:ph idx="1"/>
          </p:nvPr>
        </p:nvSpPr>
        <p:spPr/>
        <p:txBody>
          <a:bodyPr>
            <a:normAutofit fontScale="92500" lnSpcReduction="20000"/>
          </a:bodyPr>
          <a:lstStyle/>
          <a:p>
            <a:pPr marL="0" indent="0" fontAlgn="base">
              <a:buNone/>
            </a:pPr>
            <a:r>
              <a:rPr lang="en-GB" b="1" cap="all" dirty="0"/>
              <a:t>RECOGNITION</a:t>
            </a:r>
          </a:p>
          <a:p>
            <a:pPr marL="0" indent="0" fontAlgn="base">
              <a:buNone/>
            </a:pPr>
            <a:r>
              <a:rPr lang="en-GB" dirty="0"/>
              <a:t>Recognition is a positive motivator. When your people exceed expectations or make outstanding contributions, you should recognize them as individuals as well as an inspiration for the team. Key dates such as birthdays and employment anniversaries should also be recognized when appropriate and if it’s a part of your organization’s culture.</a:t>
            </a:r>
          </a:p>
          <a:p>
            <a:pPr marL="0" indent="0" fontAlgn="base">
              <a:buNone/>
            </a:pPr>
            <a:r>
              <a:rPr lang="en-GB" b="1" dirty="0"/>
              <a:t>Things to consider:</a:t>
            </a:r>
            <a:br>
              <a:rPr lang="en-GB" dirty="0"/>
            </a:br>
            <a:r>
              <a:rPr lang="en-GB" dirty="0"/>
              <a:t>Over the last week/ month/ quarter/ year, what outstanding sales results or contributions should be recognized?</a:t>
            </a:r>
            <a:br>
              <a:rPr lang="en-GB" dirty="0"/>
            </a:br>
            <a:r>
              <a:rPr lang="en-GB" dirty="0"/>
              <a:t>What should I do to recognize the effort and when should I do it?</a:t>
            </a:r>
            <a:br>
              <a:rPr lang="en-GB" dirty="0"/>
            </a:br>
            <a:r>
              <a:rPr lang="en-GB" dirty="0"/>
              <a:t>What results or contributions can I forecast in the coming period that I can/ should prepare for now?</a:t>
            </a:r>
            <a:br>
              <a:rPr lang="en-GB" dirty="0"/>
            </a:br>
            <a:r>
              <a:rPr lang="en-GB" dirty="0"/>
              <a:t>What birthdays and employment anniversaries are coming up in the next quarter? How should I recognize these events?</a:t>
            </a:r>
          </a:p>
          <a:p>
            <a:endParaRPr lang="en-US" dirty="0"/>
          </a:p>
        </p:txBody>
      </p:sp>
    </p:spTree>
    <p:extLst>
      <p:ext uri="{BB962C8B-B14F-4D97-AF65-F5344CB8AC3E}">
        <p14:creationId xmlns:p14="http://schemas.microsoft.com/office/powerpoint/2010/main" val="1259054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B5CC2-452D-CB4D-BD5B-71A17019ACAD}"/>
              </a:ext>
            </a:extLst>
          </p:cNvPr>
          <p:cNvSpPr>
            <a:spLocks noGrp="1"/>
          </p:cNvSpPr>
          <p:nvPr>
            <p:ph type="title"/>
          </p:nvPr>
        </p:nvSpPr>
        <p:spPr/>
        <p:txBody>
          <a:bodyPr/>
          <a:lstStyle/>
          <a:p>
            <a:r>
              <a:rPr lang="en-US" dirty="0"/>
              <a:t>Operational Issues</a:t>
            </a:r>
          </a:p>
        </p:txBody>
      </p:sp>
      <p:sp>
        <p:nvSpPr>
          <p:cNvPr id="3" name="Content Placeholder 2">
            <a:extLst>
              <a:ext uri="{FF2B5EF4-FFF2-40B4-BE49-F238E27FC236}">
                <a16:creationId xmlns:a16="http://schemas.microsoft.com/office/drawing/2014/main" id="{DAB48764-9EFB-9848-A27D-0DB9C80A2CE0}"/>
              </a:ext>
            </a:extLst>
          </p:cNvPr>
          <p:cNvSpPr>
            <a:spLocks noGrp="1"/>
          </p:cNvSpPr>
          <p:nvPr>
            <p:ph idx="1"/>
          </p:nvPr>
        </p:nvSpPr>
        <p:spPr/>
        <p:txBody>
          <a:bodyPr>
            <a:normAutofit lnSpcReduction="10000"/>
          </a:bodyPr>
          <a:lstStyle/>
          <a:p>
            <a:pPr marL="0" indent="0" fontAlgn="base">
              <a:buNone/>
            </a:pPr>
            <a:r>
              <a:rPr lang="en-GB" b="1" cap="all" dirty="0"/>
              <a:t>ACTIVITY NUMBERS</a:t>
            </a:r>
          </a:p>
          <a:p>
            <a:pPr marL="0" indent="0" fontAlgn="base">
              <a:buNone/>
            </a:pPr>
            <a:r>
              <a:rPr lang="en-GB" dirty="0"/>
              <a:t>Activity leads to sales. Monitoring and measuring activity trends can help maintain and improve sales results when the information is accurate. A sales pipeline report (and a regular review of it) can be very helpful in monitoring activity and forecasting results.</a:t>
            </a:r>
          </a:p>
          <a:p>
            <a:pPr marL="0" indent="0" fontAlgn="base">
              <a:buNone/>
            </a:pPr>
            <a:r>
              <a:rPr lang="en-GB" b="1" dirty="0"/>
              <a:t>Things to consider:</a:t>
            </a:r>
            <a:br>
              <a:rPr lang="en-GB" dirty="0"/>
            </a:br>
            <a:r>
              <a:rPr lang="en-GB" dirty="0"/>
              <a:t>What specific level of activity (phone calls, interviews, presentations) is necessary to hit our goals?</a:t>
            </a:r>
            <a:br>
              <a:rPr lang="en-GB" dirty="0"/>
            </a:br>
            <a:r>
              <a:rPr lang="en-GB" dirty="0"/>
              <a:t>How and at what time interval should we measure it?</a:t>
            </a:r>
            <a:br>
              <a:rPr lang="en-GB" dirty="0"/>
            </a:br>
            <a:r>
              <a:rPr lang="en-GB" dirty="0"/>
              <a:t>What’s the acceptable financial / unit range for an adequate pipeline at any given time?</a:t>
            </a:r>
          </a:p>
          <a:p>
            <a:pPr marL="0" indent="0">
              <a:buNone/>
            </a:pPr>
            <a:endParaRPr lang="en-US" dirty="0"/>
          </a:p>
        </p:txBody>
      </p:sp>
    </p:spTree>
    <p:extLst>
      <p:ext uri="{BB962C8B-B14F-4D97-AF65-F5344CB8AC3E}">
        <p14:creationId xmlns:p14="http://schemas.microsoft.com/office/powerpoint/2010/main" val="921862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0BFF1-36A9-CB45-88FB-5B66B1980B7C}"/>
              </a:ext>
            </a:extLst>
          </p:cNvPr>
          <p:cNvSpPr>
            <a:spLocks noGrp="1"/>
          </p:cNvSpPr>
          <p:nvPr>
            <p:ph type="title"/>
          </p:nvPr>
        </p:nvSpPr>
        <p:spPr/>
        <p:txBody>
          <a:bodyPr/>
          <a:lstStyle/>
          <a:p>
            <a:r>
              <a:rPr lang="en-US" dirty="0"/>
              <a:t>Operational Issues</a:t>
            </a:r>
          </a:p>
        </p:txBody>
      </p:sp>
      <p:sp>
        <p:nvSpPr>
          <p:cNvPr id="3" name="Content Placeholder 2">
            <a:extLst>
              <a:ext uri="{FF2B5EF4-FFF2-40B4-BE49-F238E27FC236}">
                <a16:creationId xmlns:a16="http://schemas.microsoft.com/office/drawing/2014/main" id="{B9F9022E-B290-0543-92D0-1BBA47372498}"/>
              </a:ext>
            </a:extLst>
          </p:cNvPr>
          <p:cNvSpPr>
            <a:spLocks noGrp="1"/>
          </p:cNvSpPr>
          <p:nvPr>
            <p:ph idx="1"/>
          </p:nvPr>
        </p:nvSpPr>
        <p:spPr/>
        <p:txBody>
          <a:bodyPr/>
          <a:lstStyle/>
          <a:p>
            <a:pPr marL="0" indent="0" fontAlgn="base">
              <a:buNone/>
            </a:pPr>
            <a:r>
              <a:rPr lang="en-GB" b="1" cap="all" dirty="0"/>
              <a:t>SALES NUMBERS (REVENUE/ UNITS/ MARGIN)</a:t>
            </a:r>
          </a:p>
          <a:p>
            <a:pPr marL="0" indent="0" fontAlgn="base">
              <a:buNone/>
            </a:pPr>
            <a:r>
              <a:rPr lang="en-GB" dirty="0"/>
              <a:t>The ultimate objective: sales (rarely overlooked … by anyone).</a:t>
            </a:r>
          </a:p>
          <a:p>
            <a:pPr marL="0" indent="0" fontAlgn="base">
              <a:buNone/>
            </a:pPr>
            <a:endParaRPr lang="en-GB" dirty="0"/>
          </a:p>
          <a:p>
            <a:pPr marL="0" indent="0" fontAlgn="base">
              <a:buNone/>
            </a:pPr>
            <a:r>
              <a:rPr lang="en-GB" b="1" dirty="0"/>
              <a:t>Things to consider:</a:t>
            </a:r>
            <a:br>
              <a:rPr lang="en-GB" dirty="0"/>
            </a:br>
            <a:r>
              <a:rPr lang="en-GB" dirty="0"/>
              <a:t>How do the sales results compare to forecast/ plan/ quota?</a:t>
            </a:r>
          </a:p>
          <a:p>
            <a:pPr marL="0" indent="0">
              <a:buNone/>
            </a:pPr>
            <a:r>
              <a:rPr lang="en-GB" dirty="0"/>
              <a:t>Review on a rolling 18 months</a:t>
            </a:r>
          </a:p>
          <a:p>
            <a:pPr marL="0" indent="0">
              <a:buNone/>
            </a:pPr>
            <a:r>
              <a:rPr lang="en-GB" dirty="0"/>
              <a:t>Compare team and individual performance</a:t>
            </a:r>
          </a:p>
          <a:p>
            <a:pPr marL="0" indent="0">
              <a:buNone/>
            </a:pPr>
            <a:r>
              <a:rPr lang="en-GB" dirty="0"/>
              <a:t>What level of growth are we driving year on year</a:t>
            </a:r>
            <a:br>
              <a:rPr lang="en-GB" dirty="0"/>
            </a:br>
            <a:endParaRPr lang="en-US" dirty="0"/>
          </a:p>
        </p:txBody>
      </p:sp>
    </p:spTree>
    <p:extLst>
      <p:ext uri="{BB962C8B-B14F-4D97-AF65-F5344CB8AC3E}">
        <p14:creationId xmlns:p14="http://schemas.microsoft.com/office/powerpoint/2010/main" val="2039906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C756-F2B4-704E-8BD0-9BB315C25669}"/>
              </a:ext>
            </a:extLst>
          </p:cNvPr>
          <p:cNvSpPr>
            <a:spLocks noGrp="1"/>
          </p:cNvSpPr>
          <p:nvPr>
            <p:ph type="title"/>
          </p:nvPr>
        </p:nvSpPr>
        <p:spPr/>
        <p:txBody>
          <a:bodyPr/>
          <a:lstStyle/>
          <a:p>
            <a:r>
              <a:rPr lang="en-US" dirty="0"/>
              <a:t>Operational Issues</a:t>
            </a:r>
          </a:p>
        </p:txBody>
      </p:sp>
      <p:sp>
        <p:nvSpPr>
          <p:cNvPr id="3" name="Content Placeholder 2">
            <a:extLst>
              <a:ext uri="{FF2B5EF4-FFF2-40B4-BE49-F238E27FC236}">
                <a16:creationId xmlns:a16="http://schemas.microsoft.com/office/drawing/2014/main" id="{32B0065C-61A0-204C-99DB-C1BE31E9D79A}"/>
              </a:ext>
            </a:extLst>
          </p:cNvPr>
          <p:cNvSpPr>
            <a:spLocks noGrp="1"/>
          </p:cNvSpPr>
          <p:nvPr>
            <p:ph idx="1"/>
          </p:nvPr>
        </p:nvSpPr>
        <p:spPr/>
        <p:txBody>
          <a:bodyPr>
            <a:normAutofit fontScale="92500" lnSpcReduction="20000"/>
          </a:bodyPr>
          <a:lstStyle/>
          <a:p>
            <a:pPr marL="0" indent="0" fontAlgn="base">
              <a:buNone/>
            </a:pPr>
            <a:r>
              <a:rPr lang="en-GB" b="1" cap="all" dirty="0"/>
              <a:t>SALES PROCESS REVIEW</a:t>
            </a:r>
          </a:p>
          <a:p>
            <a:pPr marL="0" indent="0" fontAlgn="base">
              <a:buNone/>
            </a:pPr>
            <a:r>
              <a:rPr lang="en-GB" dirty="0"/>
              <a:t>At a set interval, review your sales process and adjust it as necessary. Everything changes. Be sure your time and resources aren’t allocated to activities that are no longer required or effective. “Because that’s the way we’ve always done it,” should never be the reason something is a part of your process.</a:t>
            </a:r>
          </a:p>
          <a:p>
            <a:pPr marL="0" indent="0" fontAlgn="base">
              <a:buNone/>
            </a:pPr>
            <a:r>
              <a:rPr lang="en-GB" b="1" dirty="0"/>
              <a:t>Things to consider:</a:t>
            </a:r>
            <a:br>
              <a:rPr lang="en-GB" dirty="0"/>
            </a:br>
            <a:r>
              <a:rPr lang="en-GB" dirty="0"/>
              <a:t>Is our sales process documented?</a:t>
            </a:r>
            <a:br>
              <a:rPr lang="en-GB" dirty="0"/>
            </a:br>
            <a:r>
              <a:rPr lang="en-GB" dirty="0"/>
              <a:t>When was it last reviewed?</a:t>
            </a:r>
            <a:br>
              <a:rPr lang="en-GB" dirty="0"/>
            </a:br>
            <a:r>
              <a:rPr lang="en-GB" dirty="0"/>
              <a:t>What can be eliminated in the process without it having an effect on results?</a:t>
            </a:r>
            <a:br>
              <a:rPr lang="en-GB" dirty="0"/>
            </a:br>
            <a:r>
              <a:rPr lang="en-GB" dirty="0"/>
              <a:t>How can we improve the process?</a:t>
            </a:r>
          </a:p>
          <a:p>
            <a:pPr marL="0" indent="0">
              <a:buNone/>
            </a:pPr>
            <a:br>
              <a:rPr lang="en-GB" dirty="0"/>
            </a:br>
            <a:endParaRPr lang="en-US" dirty="0"/>
          </a:p>
        </p:txBody>
      </p:sp>
    </p:spTree>
    <p:extLst>
      <p:ext uri="{BB962C8B-B14F-4D97-AF65-F5344CB8AC3E}">
        <p14:creationId xmlns:p14="http://schemas.microsoft.com/office/powerpoint/2010/main" val="2588564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62AA5-1F2F-894A-A80C-CE84EFAD7EE5}"/>
              </a:ext>
            </a:extLst>
          </p:cNvPr>
          <p:cNvSpPr>
            <a:spLocks noGrp="1"/>
          </p:cNvSpPr>
          <p:nvPr>
            <p:ph type="title"/>
          </p:nvPr>
        </p:nvSpPr>
        <p:spPr/>
        <p:txBody>
          <a:bodyPr/>
          <a:lstStyle/>
          <a:p>
            <a:r>
              <a:rPr lang="en-US" dirty="0"/>
              <a:t>Operational Issues</a:t>
            </a:r>
          </a:p>
        </p:txBody>
      </p:sp>
      <p:sp>
        <p:nvSpPr>
          <p:cNvPr id="3" name="Content Placeholder 2">
            <a:extLst>
              <a:ext uri="{FF2B5EF4-FFF2-40B4-BE49-F238E27FC236}">
                <a16:creationId xmlns:a16="http://schemas.microsoft.com/office/drawing/2014/main" id="{DA2DE837-9C9C-4F46-A50F-297F18FB6F0D}"/>
              </a:ext>
            </a:extLst>
          </p:cNvPr>
          <p:cNvSpPr>
            <a:spLocks noGrp="1"/>
          </p:cNvSpPr>
          <p:nvPr>
            <p:ph idx="1"/>
          </p:nvPr>
        </p:nvSpPr>
        <p:spPr/>
        <p:txBody>
          <a:bodyPr>
            <a:normAutofit fontScale="92500" lnSpcReduction="20000"/>
          </a:bodyPr>
          <a:lstStyle/>
          <a:p>
            <a:pPr marL="0" indent="0" fontAlgn="base">
              <a:buNone/>
            </a:pPr>
            <a:r>
              <a:rPr lang="en-GB" b="1" cap="all" dirty="0"/>
              <a:t>SALES COMMUNICATION REVIEW &amp; DISTRIBUTION</a:t>
            </a:r>
          </a:p>
          <a:p>
            <a:pPr marL="0" indent="0" fontAlgn="base">
              <a:buNone/>
            </a:pPr>
            <a:r>
              <a:rPr lang="en-GB" dirty="0"/>
              <a:t>Your team communicates with many different people. Your regularly communicated sales messages (e.g., benefit statements, urgency statements, responses to top objections, email responses to inbound inquiries, closing statements) should be prepared, practiced, delivered, and reviewed on a regular basis if you want to assure a solid and professional sales approach to the market. Don’t allow your team to wing it.</a:t>
            </a:r>
          </a:p>
          <a:p>
            <a:pPr marL="0" indent="0" fontAlgn="base">
              <a:buNone/>
            </a:pPr>
            <a:r>
              <a:rPr lang="en-GB" b="1" dirty="0"/>
              <a:t>Things to consider:</a:t>
            </a:r>
            <a:br>
              <a:rPr lang="en-GB" dirty="0"/>
            </a:br>
            <a:r>
              <a:rPr lang="en-GB" dirty="0"/>
              <a:t>What standard responses should we create and distribute?</a:t>
            </a:r>
            <a:br>
              <a:rPr lang="en-GB" dirty="0"/>
            </a:br>
            <a:r>
              <a:rPr lang="en-GB" dirty="0"/>
              <a:t>Who can I involve in the process of creating the responses? Who can I have lead it?</a:t>
            </a:r>
            <a:br>
              <a:rPr lang="en-GB" dirty="0"/>
            </a:br>
            <a:r>
              <a:rPr lang="en-GB" dirty="0"/>
              <a:t>When did I last review the sales messages we say and write?</a:t>
            </a:r>
            <a:br>
              <a:rPr lang="en-GB" dirty="0"/>
            </a:br>
            <a:r>
              <a:rPr lang="en-GB" dirty="0"/>
              <a:t>At what regular interval should I review our regular communications?</a:t>
            </a:r>
          </a:p>
          <a:p>
            <a:endParaRPr lang="en-US" dirty="0"/>
          </a:p>
        </p:txBody>
      </p:sp>
    </p:spTree>
    <p:extLst>
      <p:ext uri="{BB962C8B-B14F-4D97-AF65-F5344CB8AC3E}">
        <p14:creationId xmlns:p14="http://schemas.microsoft.com/office/powerpoint/2010/main" val="3765778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B5CC2-452D-CB4D-BD5B-71A17019ACAD}"/>
              </a:ext>
            </a:extLst>
          </p:cNvPr>
          <p:cNvSpPr>
            <a:spLocks noGrp="1"/>
          </p:cNvSpPr>
          <p:nvPr>
            <p:ph type="title"/>
          </p:nvPr>
        </p:nvSpPr>
        <p:spPr/>
        <p:txBody>
          <a:bodyPr/>
          <a:lstStyle/>
          <a:p>
            <a:r>
              <a:rPr lang="en-US" dirty="0"/>
              <a:t>Operational Issues</a:t>
            </a:r>
          </a:p>
        </p:txBody>
      </p:sp>
      <p:sp>
        <p:nvSpPr>
          <p:cNvPr id="3" name="Content Placeholder 2">
            <a:extLst>
              <a:ext uri="{FF2B5EF4-FFF2-40B4-BE49-F238E27FC236}">
                <a16:creationId xmlns:a16="http://schemas.microsoft.com/office/drawing/2014/main" id="{DAB48764-9EFB-9848-A27D-0DB9C80A2CE0}"/>
              </a:ext>
            </a:extLst>
          </p:cNvPr>
          <p:cNvSpPr>
            <a:spLocks noGrp="1"/>
          </p:cNvSpPr>
          <p:nvPr>
            <p:ph idx="1"/>
          </p:nvPr>
        </p:nvSpPr>
        <p:spPr/>
        <p:txBody>
          <a:bodyPr>
            <a:normAutofit fontScale="77500" lnSpcReduction="20000"/>
          </a:bodyPr>
          <a:lstStyle/>
          <a:p>
            <a:pPr marL="0" indent="0" fontAlgn="base">
              <a:buNone/>
            </a:pPr>
            <a:r>
              <a:rPr lang="en-GB" b="1" cap="all" dirty="0"/>
              <a:t>BEFORE- AND AFTER-THE-SALE REVIEW (PROCESSES)</a:t>
            </a:r>
          </a:p>
          <a:p>
            <a:pPr marL="0" indent="0" fontAlgn="base">
              <a:buNone/>
            </a:pPr>
            <a:r>
              <a:rPr lang="en-GB" dirty="0"/>
              <a:t>Other departments can impact your sales results. An inbound sales inquiry might be handled by a receptionist. That inquiry may have been created by the marketing department. The product/ service you deliver or implement may be handled by another group.</a:t>
            </a:r>
          </a:p>
          <a:p>
            <a:pPr marL="0" indent="0" fontAlgn="base">
              <a:buNone/>
            </a:pPr>
            <a:r>
              <a:rPr lang="en-GB" dirty="0"/>
              <a:t>Occasional and quick review of other areas will help you find things that may need to be improved or eliminated so sales can increase. It will also help you find things you can show appreciation for. When you find challenges or things that are going particularly well, communicate your ideas and praise to those in charge of the specific area.</a:t>
            </a:r>
          </a:p>
          <a:p>
            <a:pPr marL="0" indent="0" fontAlgn="base">
              <a:buNone/>
            </a:pPr>
            <a:r>
              <a:rPr lang="en-GB" b="1" dirty="0"/>
              <a:t>Things to consider:</a:t>
            </a:r>
            <a:br>
              <a:rPr lang="en-GB" dirty="0"/>
            </a:br>
            <a:r>
              <a:rPr lang="en-GB" dirty="0"/>
              <a:t>How is an inbound call handled?</a:t>
            </a:r>
            <a:br>
              <a:rPr lang="en-GB" dirty="0"/>
            </a:br>
            <a:r>
              <a:rPr lang="en-GB" dirty="0"/>
              <a:t>What common challenges do our customers experience in terms of delivery or implementation?</a:t>
            </a:r>
            <a:br>
              <a:rPr lang="en-GB" dirty="0"/>
            </a:br>
            <a:r>
              <a:rPr lang="en-GB" dirty="0"/>
              <a:t>What benefits are touted in our marketing materials?</a:t>
            </a:r>
            <a:br>
              <a:rPr lang="en-GB" dirty="0"/>
            </a:br>
            <a:r>
              <a:rPr lang="en-GB" dirty="0"/>
              <a:t>Is our customer service department aware of the new ad campaign? Is our receptionist?</a:t>
            </a:r>
          </a:p>
          <a:p>
            <a:endParaRPr lang="en-US" dirty="0"/>
          </a:p>
        </p:txBody>
      </p:sp>
    </p:spTree>
    <p:extLst>
      <p:ext uri="{BB962C8B-B14F-4D97-AF65-F5344CB8AC3E}">
        <p14:creationId xmlns:p14="http://schemas.microsoft.com/office/powerpoint/2010/main" val="2715488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0BFF1-36A9-CB45-88FB-5B66B1980B7C}"/>
              </a:ext>
            </a:extLst>
          </p:cNvPr>
          <p:cNvSpPr>
            <a:spLocks noGrp="1"/>
          </p:cNvSpPr>
          <p:nvPr>
            <p:ph type="title"/>
          </p:nvPr>
        </p:nvSpPr>
        <p:spPr/>
        <p:txBody>
          <a:bodyPr/>
          <a:lstStyle/>
          <a:p>
            <a:r>
              <a:rPr lang="en-US" dirty="0"/>
              <a:t>Operational Issues</a:t>
            </a:r>
          </a:p>
        </p:txBody>
      </p:sp>
      <p:sp>
        <p:nvSpPr>
          <p:cNvPr id="3" name="Content Placeholder 2">
            <a:extLst>
              <a:ext uri="{FF2B5EF4-FFF2-40B4-BE49-F238E27FC236}">
                <a16:creationId xmlns:a16="http://schemas.microsoft.com/office/drawing/2014/main" id="{B9F9022E-B290-0543-92D0-1BBA47372498}"/>
              </a:ext>
            </a:extLst>
          </p:cNvPr>
          <p:cNvSpPr>
            <a:spLocks noGrp="1"/>
          </p:cNvSpPr>
          <p:nvPr>
            <p:ph idx="1"/>
          </p:nvPr>
        </p:nvSpPr>
        <p:spPr/>
        <p:txBody>
          <a:bodyPr>
            <a:normAutofit fontScale="92500" lnSpcReduction="10000"/>
          </a:bodyPr>
          <a:lstStyle/>
          <a:p>
            <a:pPr marL="0" indent="0" fontAlgn="base">
              <a:buNone/>
            </a:pPr>
            <a:r>
              <a:rPr lang="en-GB" b="1" cap="all" dirty="0"/>
              <a:t>LEAD GENERATION</a:t>
            </a:r>
          </a:p>
          <a:p>
            <a:pPr marL="0" indent="0" fontAlgn="base">
              <a:buNone/>
            </a:pPr>
            <a:r>
              <a:rPr lang="en-GB" dirty="0"/>
              <a:t>When business is challenging, no one overlooks lead generation. But when business is good, creating qualified leads for the sales team can sometimes slip through the cracks. To stay strong, keep a proactive eye on creating inbound interest in your product/ service regardless of the business environment. We must make sure we have something to sell </a:t>
            </a:r>
            <a:r>
              <a:rPr lang="en-GB" dirty="0" err="1"/>
              <a:t>ie</a:t>
            </a:r>
            <a:r>
              <a:rPr lang="en-GB" dirty="0"/>
              <a:t> what are our USPs and are they really unique?</a:t>
            </a:r>
          </a:p>
          <a:p>
            <a:pPr marL="0" indent="0" fontAlgn="base">
              <a:buNone/>
            </a:pPr>
            <a:r>
              <a:rPr lang="en-GB" b="1" dirty="0"/>
              <a:t>Things to consider:</a:t>
            </a:r>
            <a:br>
              <a:rPr lang="en-GB" dirty="0"/>
            </a:br>
            <a:r>
              <a:rPr lang="en-GB" dirty="0"/>
              <a:t>Who is handling lead generation?</a:t>
            </a:r>
            <a:br>
              <a:rPr lang="en-GB" dirty="0"/>
            </a:br>
            <a:r>
              <a:rPr lang="en-GB" dirty="0"/>
              <a:t>What lead generation efforts do we have going at the moment?</a:t>
            </a:r>
            <a:br>
              <a:rPr lang="en-GB" dirty="0"/>
            </a:br>
            <a:r>
              <a:rPr lang="en-GB" dirty="0"/>
              <a:t>What lead generation plans do we have for the next month/ quarter?</a:t>
            </a:r>
          </a:p>
          <a:p>
            <a:pPr marL="0" indent="0" fontAlgn="base">
              <a:buNone/>
            </a:pPr>
            <a:r>
              <a:rPr lang="en-GB" dirty="0"/>
              <a:t>What themes so we have to boost our USPs</a:t>
            </a:r>
          </a:p>
          <a:p>
            <a:endParaRPr lang="en-US" dirty="0"/>
          </a:p>
        </p:txBody>
      </p:sp>
    </p:spTree>
    <p:extLst>
      <p:ext uri="{BB962C8B-B14F-4D97-AF65-F5344CB8AC3E}">
        <p14:creationId xmlns:p14="http://schemas.microsoft.com/office/powerpoint/2010/main" val="3907648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C756-F2B4-704E-8BD0-9BB315C25669}"/>
              </a:ext>
            </a:extLst>
          </p:cNvPr>
          <p:cNvSpPr>
            <a:spLocks noGrp="1"/>
          </p:cNvSpPr>
          <p:nvPr>
            <p:ph type="title"/>
          </p:nvPr>
        </p:nvSpPr>
        <p:spPr/>
        <p:txBody>
          <a:bodyPr/>
          <a:lstStyle/>
          <a:p>
            <a:r>
              <a:rPr lang="en-US" dirty="0"/>
              <a:t>Operational Issues</a:t>
            </a:r>
          </a:p>
        </p:txBody>
      </p:sp>
      <p:sp>
        <p:nvSpPr>
          <p:cNvPr id="3" name="Content Placeholder 2">
            <a:extLst>
              <a:ext uri="{FF2B5EF4-FFF2-40B4-BE49-F238E27FC236}">
                <a16:creationId xmlns:a16="http://schemas.microsoft.com/office/drawing/2014/main" id="{32B0065C-61A0-204C-99DB-C1BE31E9D79A}"/>
              </a:ext>
            </a:extLst>
          </p:cNvPr>
          <p:cNvSpPr>
            <a:spLocks noGrp="1"/>
          </p:cNvSpPr>
          <p:nvPr>
            <p:ph idx="1"/>
          </p:nvPr>
        </p:nvSpPr>
        <p:spPr/>
        <p:txBody>
          <a:bodyPr>
            <a:normAutofit/>
          </a:bodyPr>
          <a:lstStyle/>
          <a:p>
            <a:pPr marL="0" indent="0" fontAlgn="base">
              <a:buNone/>
            </a:pPr>
            <a:r>
              <a:rPr lang="en-GB" b="1" cap="all" dirty="0"/>
              <a:t>REMOVING BARRIERS FROM SALES EFFORTS</a:t>
            </a:r>
          </a:p>
          <a:p>
            <a:pPr marL="0" indent="0" fontAlgn="base">
              <a:buNone/>
            </a:pPr>
            <a:r>
              <a:rPr lang="en-GB" dirty="0"/>
              <a:t>Sometimes internal company issues or external competitive challenges can create barriers to increased sales. Identifying these barriers will come primarily from discussions with your people. The important thing is to remember to eliminate or minimize them where possible.</a:t>
            </a:r>
          </a:p>
          <a:p>
            <a:pPr marL="0" indent="0" fontAlgn="base">
              <a:buNone/>
            </a:pPr>
            <a:r>
              <a:rPr lang="en-GB" b="1" dirty="0"/>
              <a:t>Things to consider:</a:t>
            </a:r>
            <a:br>
              <a:rPr lang="en-GB" dirty="0"/>
            </a:br>
            <a:r>
              <a:rPr lang="en-GB" dirty="0"/>
              <a:t>What challenges have been reported to me recently that I still need to take care of?</a:t>
            </a:r>
            <a:br>
              <a:rPr lang="en-GB" dirty="0"/>
            </a:br>
            <a:r>
              <a:rPr lang="en-GB" dirty="0"/>
              <a:t>What challenges do I see on the horizon internally? Externally?</a:t>
            </a:r>
            <a:br>
              <a:rPr lang="en-GB" dirty="0"/>
            </a:br>
            <a:r>
              <a:rPr lang="en-GB" dirty="0"/>
              <a:t>Which challenges can I eliminate or minimize?</a:t>
            </a:r>
          </a:p>
          <a:p>
            <a:endParaRPr lang="en-US" dirty="0"/>
          </a:p>
        </p:txBody>
      </p:sp>
    </p:spTree>
    <p:extLst>
      <p:ext uri="{BB962C8B-B14F-4D97-AF65-F5344CB8AC3E}">
        <p14:creationId xmlns:p14="http://schemas.microsoft.com/office/powerpoint/2010/main" val="797060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62AA5-1F2F-894A-A80C-CE84EFAD7EE5}"/>
              </a:ext>
            </a:extLst>
          </p:cNvPr>
          <p:cNvSpPr>
            <a:spLocks noGrp="1"/>
          </p:cNvSpPr>
          <p:nvPr>
            <p:ph type="title"/>
          </p:nvPr>
        </p:nvSpPr>
        <p:spPr/>
        <p:txBody>
          <a:bodyPr/>
          <a:lstStyle/>
          <a:p>
            <a:r>
              <a:rPr lang="en-US" dirty="0"/>
              <a:t>Managing External Relationships</a:t>
            </a:r>
          </a:p>
        </p:txBody>
      </p:sp>
      <p:sp>
        <p:nvSpPr>
          <p:cNvPr id="3" name="Content Placeholder 2">
            <a:extLst>
              <a:ext uri="{FF2B5EF4-FFF2-40B4-BE49-F238E27FC236}">
                <a16:creationId xmlns:a16="http://schemas.microsoft.com/office/drawing/2014/main" id="{DA2DE837-9C9C-4F46-A50F-297F18FB6F0D}"/>
              </a:ext>
            </a:extLst>
          </p:cNvPr>
          <p:cNvSpPr>
            <a:spLocks noGrp="1"/>
          </p:cNvSpPr>
          <p:nvPr>
            <p:ph idx="1"/>
          </p:nvPr>
        </p:nvSpPr>
        <p:spPr/>
        <p:txBody>
          <a:bodyPr>
            <a:normAutofit fontScale="92500" lnSpcReduction="20000"/>
          </a:bodyPr>
          <a:lstStyle/>
          <a:p>
            <a:pPr marL="0" indent="0" fontAlgn="base">
              <a:buNone/>
            </a:pPr>
            <a:r>
              <a:rPr lang="en-GB" b="1" cap="all" dirty="0"/>
              <a:t>TOP CUSTOMER CONTACT &amp; REVIEW</a:t>
            </a:r>
          </a:p>
          <a:p>
            <a:pPr marL="0" indent="0" fontAlgn="base">
              <a:buNone/>
            </a:pPr>
            <a:r>
              <a:rPr lang="en-GB" dirty="0"/>
              <a:t>Even if the 80/20 rule doesn’t apply exactly to your sales world (80% of your business comes from 20% of your customers), there’s probably a group of customers that are responsible for a larger part of your revenue than others. Be sure these people/ companies are regularly contacted by your company with something of value. It’s likely a great deal of effort went into bringing in these people/ companies. Be sure you keep them.</a:t>
            </a:r>
          </a:p>
          <a:p>
            <a:pPr marL="0" indent="0" fontAlgn="base">
              <a:buNone/>
            </a:pPr>
            <a:r>
              <a:rPr lang="en-GB" b="1" dirty="0"/>
              <a:t>Things to consider:</a:t>
            </a:r>
            <a:br>
              <a:rPr lang="en-GB" dirty="0"/>
            </a:br>
            <a:r>
              <a:rPr lang="en-GB" dirty="0"/>
              <a:t>How often should we contact our top customers?</a:t>
            </a:r>
            <a:br>
              <a:rPr lang="en-GB" dirty="0"/>
            </a:br>
            <a:r>
              <a:rPr lang="en-GB" dirty="0"/>
              <a:t>With what can we provide them that they’ll find valuable?</a:t>
            </a:r>
            <a:br>
              <a:rPr lang="en-GB" dirty="0"/>
            </a:br>
            <a:r>
              <a:rPr lang="en-GB" dirty="0"/>
              <a:t>Who can/ should take responsibility for the effort?</a:t>
            </a:r>
            <a:br>
              <a:rPr lang="en-GB" dirty="0"/>
            </a:br>
            <a:r>
              <a:rPr lang="en-GB" dirty="0"/>
              <a:t>How well do I personally know what’s going on with our top accounts?</a:t>
            </a:r>
            <a:br>
              <a:rPr lang="en-GB" dirty="0"/>
            </a:br>
            <a:r>
              <a:rPr lang="en-GB" dirty="0"/>
              <a:t>Are we prepared if we lose a salesperson who handles a top account?</a:t>
            </a:r>
          </a:p>
          <a:p>
            <a:endParaRPr lang="en-US" dirty="0"/>
          </a:p>
        </p:txBody>
      </p:sp>
    </p:spTree>
    <p:extLst>
      <p:ext uri="{BB962C8B-B14F-4D97-AF65-F5344CB8AC3E}">
        <p14:creationId xmlns:p14="http://schemas.microsoft.com/office/powerpoint/2010/main" val="3661165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FD629-ACA6-444E-AA1B-822727210001}"/>
              </a:ext>
            </a:extLst>
          </p:cNvPr>
          <p:cNvSpPr>
            <a:spLocks noGrp="1"/>
          </p:cNvSpPr>
          <p:nvPr>
            <p:ph type="title"/>
          </p:nvPr>
        </p:nvSpPr>
        <p:spPr/>
        <p:txBody>
          <a:bodyPr/>
          <a:lstStyle/>
          <a:p>
            <a:r>
              <a:rPr lang="en-US" dirty="0"/>
              <a:t>Sales Management</a:t>
            </a:r>
          </a:p>
        </p:txBody>
      </p:sp>
      <p:sp>
        <p:nvSpPr>
          <p:cNvPr id="3" name="Content Placeholder 2">
            <a:extLst>
              <a:ext uri="{FF2B5EF4-FFF2-40B4-BE49-F238E27FC236}">
                <a16:creationId xmlns:a16="http://schemas.microsoft.com/office/drawing/2014/main" id="{A3DFE2E2-6E18-504E-A8A8-69CDCBF37852}"/>
              </a:ext>
            </a:extLst>
          </p:cNvPr>
          <p:cNvSpPr>
            <a:spLocks noGrp="1"/>
          </p:cNvSpPr>
          <p:nvPr>
            <p:ph idx="1"/>
          </p:nvPr>
        </p:nvSpPr>
        <p:spPr/>
        <p:txBody>
          <a:bodyPr/>
          <a:lstStyle/>
          <a:p>
            <a:r>
              <a:rPr lang="en-US" dirty="0"/>
              <a:t>Your People</a:t>
            </a:r>
          </a:p>
          <a:p>
            <a:r>
              <a:rPr lang="en-US" dirty="0"/>
              <a:t>Operational Issues</a:t>
            </a:r>
          </a:p>
          <a:p>
            <a:r>
              <a:rPr lang="en-US" dirty="0"/>
              <a:t>Managing External Relationships</a:t>
            </a:r>
          </a:p>
          <a:p>
            <a:r>
              <a:rPr lang="en-US" dirty="0"/>
              <a:t>Managing Your Own Development</a:t>
            </a:r>
          </a:p>
          <a:p>
            <a:endParaRPr lang="en-US" dirty="0"/>
          </a:p>
          <a:p>
            <a:endParaRPr lang="en-US" dirty="0"/>
          </a:p>
        </p:txBody>
      </p:sp>
    </p:spTree>
    <p:extLst>
      <p:ext uri="{BB962C8B-B14F-4D97-AF65-F5344CB8AC3E}">
        <p14:creationId xmlns:p14="http://schemas.microsoft.com/office/powerpoint/2010/main" val="9330543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62AA5-1F2F-894A-A80C-CE84EFAD7EE5}"/>
              </a:ext>
            </a:extLst>
          </p:cNvPr>
          <p:cNvSpPr>
            <a:spLocks noGrp="1"/>
          </p:cNvSpPr>
          <p:nvPr>
            <p:ph type="title"/>
          </p:nvPr>
        </p:nvSpPr>
        <p:spPr/>
        <p:txBody>
          <a:bodyPr/>
          <a:lstStyle/>
          <a:p>
            <a:r>
              <a:rPr lang="en-US" dirty="0"/>
              <a:t>Managing External Relationships</a:t>
            </a:r>
          </a:p>
        </p:txBody>
      </p:sp>
      <p:sp>
        <p:nvSpPr>
          <p:cNvPr id="3" name="Content Placeholder 2">
            <a:extLst>
              <a:ext uri="{FF2B5EF4-FFF2-40B4-BE49-F238E27FC236}">
                <a16:creationId xmlns:a16="http://schemas.microsoft.com/office/drawing/2014/main" id="{DA2DE837-9C9C-4F46-A50F-297F18FB6F0D}"/>
              </a:ext>
            </a:extLst>
          </p:cNvPr>
          <p:cNvSpPr>
            <a:spLocks noGrp="1"/>
          </p:cNvSpPr>
          <p:nvPr>
            <p:ph idx="1"/>
          </p:nvPr>
        </p:nvSpPr>
        <p:spPr/>
        <p:txBody>
          <a:bodyPr>
            <a:normAutofit/>
          </a:bodyPr>
          <a:lstStyle/>
          <a:p>
            <a:pPr marL="0" indent="0" fontAlgn="base">
              <a:buNone/>
            </a:pPr>
            <a:r>
              <a:rPr lang="en-GB" b="1" cap="all" dirty="0"/>
              <a:t>Systemise the customer feedback and REVIEW</a:t>
            </a:r>
          </a:p>
          <a:p>
            <a:pPr marL="0" indent="0" fontAlgn="base">
              <a:buNone/>
            </a:pPr>
            <a:r>
              <a:rPr lang="en-GB" dirty="0"/>
              <a:t>Systematically listening to customers (not selling) on a regular basis, documenting it and reviewing it with the whole company is critical to finding new opportunities and innovations. </a:t>
            </a:r>
          </a:p>
          <a:p>
            <a:pPr marL="0" indent="0" fontAlgn="base">
              <a:buNone/>
            </a:pPr>
            <a:r>
              <a:rPr lang="en-GB" b="1" dirty="0"/>
              <a:t>Things to consider:</a:t>
            </a:r>
            <a:br>
              <a:rPr lang="en-GB" dirty="0"/>
            </a:br>
            <a:r>
              <a:rPr lang="en-GB" dirty="0"/>
              <a:t>How often should we gather feedback from our customers?</a:t>
            </a:r>
            <a:br>
              <a:rPr lang="en-GB" dirty="0"/>
            </a:br>
            <a:r>
              <a:rPr lang="en-GB" dirty="0"/>
              <a:t>How should we record and review this customer feedback?</a:t>
            </a:r>
            <a:br>
              <a:rPr lang="en-GB" dirty="0"/>
            </a:br>
            <a:r>
              <a:rPr lang="en-GB" dirty="0"/>
              <a:t>Who can/ should take responsibility for the effort?</a:t>
            </a:r>
            <a:br>
              <a:rPr lang="en-GB" dirty="0"/>
            </a:br>
            <a:r>
              <a:rPr lang="en-GB" dirty="0"/>
              <a:t>What are the trends we can see in this customer feedback?</a:t>
            </a:r>
          </a:p>
          <a:p>
            <a:pPr marL="0" indent="0" fontAlgn="base">
              <a:buNone/>
            </a:pPr>
            <a:r>
              <a:rPr lang="en-GB" dirty="0"/>
              <a:t>This is where the gold dust is hidden.</a:t>
            </a:r>
            <a:endParaRPr lang="en-US" dirty="0"/>
          </a:p>
        </p:txBody>
      </p:sp>
    </p:spTree>
    <p:extLst>
      <p:ext uri="{BB962C8B-B14F-4D97-AF65-F5344CB8AC3E}">
        <p14:creationId xmlns:p14="http://schemas.microsoft.com/office/powerpoint/2010/main" val="3919401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0BFF1-36A9-CB45-88FB-5B66B1980B7C}"/>
              </a:ext>
            </a:extLst>
          </p:cNvPr>
          <p:cNvSpPr>
            <a:spLocks noGrp="1"/>
          </p:cNvSpPr>
          <p:nvPr>
            <p:ph type="title"/>
          </p:nvPr>
        </p:nvSpPr>
        <p:spPr/>
        <p:txBody>
          <a:bodyPr/>
          <a:lstStyle/>
          <a:p>
            <a:r>
              <a:rPr lang="en-US" dirty="0"/>
              <a:t>Managing External Relationships</a:t>
            </a:r>
          </a:p>
        </p:txBody>
      </p:sp>
      <p:sp>
        <p:nvSpPr>
          <p:cNvPr id="3" name="Content Placeholder 2">
            <a:extLst>
              <a:ext uri="{FF2B5EF4-FFF2-40B4-BE49-F238E27FC236}">
                <a16:creationId xmlns:a16="http://schemas.microsoft.com/office/drawing/2014/main" id="{B9F9022E-B290-0543-92D0-1BBA47372498}"/>
              </a:ext>
            </a:extLst>
          </p:cNvPr>
          <p:cNvSpPr>
            <a:spLocks noGrp="1"/>
          </p:cNvSpPr>
          <p:nvPr>
            <p:ph idx="1"/>
          </p:nvPr>
        </p:nvSpPr>
        <p:spPr/>
        <p:txBody>
          <a:bodyPr>
            <a:normAutofit fontScale="85000" lnSpcReduction="20000"/>
          </a:bodyPr>
          <a:lstStyle/>
          <a:p>
            <a:pPr marL="0" indent="0" fontAlgn="base">
              <a:buNone/>
            </a:pPr>
            <a:r>
              <a:rPr lang="en-GB" b="1" cap="all" dirty="0"/>
              <a:t>TOP COMPETITOR REVIEW</a:t>
            </a:r>
          </a:p>
          <a:p>
            <a:pPr marL="0" indent="0" fontAlgn="base">
              <a:buNone/>
            </a:pPr>
            <a:r>
              <a:rPr lang="en-GB" dirty="0"/>
              <a:t>Formally review your top competitors on a regular basis. It will help you be sure you’re in front of some of what they’re doing and also help you assess whether or not you should have a competitive response – in the sales process or from a company standpoint.</a:t>
            </a:r>
          </a:p>
          <a:p>
            <a:pPr marL="0" indent="0" fontAlgn="base">
              <a:buNone/>
            </a:pPr>
            <a:r>
              <a:rPr lang="en-GB" b="1" dirty="0"/>
              <a:t>Things to consider:</a:t>
            </a:r>
            <a:br>
              <a:rPr lang="en-GB" dirty="0"/>
            </a:br>
            <a:r>
              <a:rPr lang="en-GB" dirty="0"/>
              <a:t>Have any of our top competitors launched an additional competitive offering to what we sell?</a:t>
            </a:r>
            <a:br>
              <a:rPr lang="en-GB" dirty="0"/>
            </a:br>
            <a:r>
              <a:rPr lang="en-GB" dirty="0"/>
              <a:t>Are our top competitors hiring new salespeople? For what?</a:t>
            </a:r>
            <a:br>
              <a:rPr lang="en-GB" dirty="0"/>
            </a:br>
            <a:r>
              <a:rPr lang="en-GB" dirty="0"/>
              <a:t>Have our top competitors positioned any of their competitive offerings in a different way?</a:t>
            </a:r>
            <a:br>
              <a:rPr lang="en-GB" dirty="0"/>
            </a:br>
            <a:r>
              <a:rPr lang="en-GB" dirty="0"/>
              <a:t>What points are our top competitors using to differentiate against our offerings?</a:t>
            </a:r>
            <a:br>
              <a:rPr lang="en-GB" dirty="0"/>
            </a:br>
            <a:r>
              <a:rPr lang="en-GB" dirty="0"/>
              <a:t>At what regular interval do we formally review our top competitors? Who on the team could I involve?</a:t>
            </a:r>
          </a:p>
          <a:p>
            <a:endParaRPr lang="en-US" dirty="0"/>
          </a:p>
        </p:txBody>
      </p:sp>
    </p:spTree>
    <p:extLst>
      <p:ext uri="{BB962C8B-B14F-4D97-AF65-F5344CB8AC3E}">
        <p14:creationId xmlns:p14="http://schemas.microsoft.com/office/powerpoint/2010/main" val="2350787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B5CC2-452D-CB4D-BD5B-71A17019ACAD}"/>
              </a:ext>
            </a:extLst>
          </p:cNvPr>
          <p:cNvSpPr>
            <a:spLocks noGrp="1"/>
          </p:cNvSpPr>
          <p:nvPr>
            <p:ph type="title"/>
          </p:nvPr>
        </p:nvSpPr>
        <p:spPr/>
        <p:txBody>
          <a:bodyPr/>
          <a:lstStyle/>
          <a:p>
            <a:r>
              <a:rPr lang="en-US" dirty="0"/>
              <a:t>Managing External Relationships</a:t>
            </a:r>
          </a:p>
        </p:txBody>
      </p:sp>
      <p:sp>
        <p:nvSpPr>
          <p:cNvPr id="3" name="Content Placeholder 2">
            <a:extLst>
              <a:ext uri="{FF2B5EF4-FFF2-40B4-BE49-F238E27FC236}">
                <a16:creationId xmlns:a16="http://schemas.microsoft.com/office/drawing/2014/main" id="{DAB48764-9EFB-9848-A27D-0DB9C80A2CE0}"/>
              </a:ext>
            </a:extLst>
          </p:cNvPr>
          <p:cNvSpPr>
            <a:spLocks noGrp="1"/>
          </p:cNvSpPr>
          <p:nvPr>
            <p:ph idx="1"/>
          </p:nvPr>
        </p:nvSpPr>
        <p:spPr/>
        <p:txBody>
          <a:bodyPr/>
          <a:lstStyle/>
          <a:p>
            <a:pPr marL="0" indent="0" fontAlgn="base">
              <a:buNone/>
            </a:pPr>
            <a:r>
              <a:rPr lang="en-GB" b="1" cap="all" dirty="0"/>
              <a:t>TOP Supplier CONTACT</a:t>
            </a:r>
          </a:p>
          <a:p>
            <a:pPr marL="0" indent="0" fontAlgn="base">
              <a:buNone/>
            </a:pPr>
            <a:r>
              <a:rPr lang="en-GB" dirty="0"/>
              <a:t>Contact your top suppliers on a regular basis to see how you might improve the relationship and learn about anything they may have on the horizon. Stronger relationships create stronger business.</a:t>
            </a:r>
          </a:p>
          <a:p>
            <a:pPr marL="0" indent="0" fontAlgn="base">
              <a:buNone/>
            </a:pPr>
            <a:r>
              <a:rPr lang="en-GB" b="1" dirty="0"/>
              <a:t>Things to consider:</a:t>
            </a:r>
            <a:br>
              <a:rPr lang="en-GB" dirty="0"/>
            </a:br>
            <a:r>
              <a:rPr lang="en-GB" dirty="0"/>
              <a:t>At what regular interval should we contact our top partners?</a:t>
            </a:r>
            <a:br>
              <a:rPr lang="en-GB" dirty="0"/>
            </a:br>
            <a:r>
              <a:rPr lang="en-GB" dirty="0"/>
              <a:t>With what can we provide them that they’ll find valuable?</a:t>
            </a:r>
            <a:br>
              <a:rPr lang="en-GB" dirty="0"/>
            </a:br>
            <a:r>
              <a:rPr lang="en-GB" dirty="0"/>
              <a:t>Who on my team can/ should take responsibility for this effort?</a:t>
            </a:r>
          </a:p>
          <a:p>
            <a:pPr marL="0" indent="0">
              <a:buNone/>
            </a:pPr>
            <a:br>
              <a:rPr lang="en-GB" dirty="0"/>
            </a:br>
            <a:endParaRPr lang="en-US" dirty="0"/>
          </a:p>
        </p:txBody>
      </p:sp>
    </p:spTree>
    <p:extLst>
      <p:ext uri="{BB962C8B-B14F-4D97-AF65-F5344CB8AC3E}">
        <p14:creationId xmlns:p14="http://schemas.microsoft.com/office/powerpoint/2010/main" val="2875854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C756-F2B4-704E-8BD0-9BB315C25669}"/>
              </a:ext>
            </a:extLst>
          </p:cNvPr>
          <p:cNvSpPr>
            <a:spLocks noGrp="1"/>
          </p:cNvSpPr>
          <p:nvPr>
            <p:ph type="title"/>
          </p:nvPr>
        </p:nvSpPr>
        <p:spPr/>
        <p:txBody>
          <a:bodyPr/>
          <a:lstStyle/>
          <a:p>
            <a:r>
              <a:rPr lang="en-US" dirty="0"/>
              <a:t>Managing Your Own Development</a:t>
            </a:r>
          </a:p>
        </p:txBody>
      </p:sp>
      <p:sp>
        <p:nvSpPr>
          <p:cNvPr id="3" name="Content Placeholder 2">
            <a:extLst>
              <a:ext uri="{FF2B5EF4-FFF2-40B4-BE49-F238E27FC236}">
                <a16:creationId xmlns:a16="http://schemas.microsoft.com/office/drawing/2014/main" id="{32B0065C-61A0-204C-99DB-C1BE31E9D79A}"/>
              </a:ext>
            </a:extLst>
          </p:cNvPr>
          <p:cNvSpPr>
            <a:spLocks noGrp="1"/>
          </p:cNvSpPr>
          <p:nvPr>
            <p:ph idx="1"/>
          </p:nvPr>
        </p:nvSpPr>
        <p:spPr/>
        <p:txBody>
          <a:bodyPr>
            <a:normAutofit lnSpcReduction="10000"/>
          </a:bodyPr>
          <a:lstStyle/>
          <a:p>
            <a:pPr marL="0" indent="0" fontAlgn="base">
              <a:buNone/>
            </a:pPr>
            <a:r>
              <a:rPr lang="en-GB" b="1" cap="all" dirty="0"/>
              <a:t>MANAGEMENT SKILLS</a:t>
            </a:r>
          </a:p>
          <a:p>
            <a:pPr marL="0" indent="0" fontAlgn="base">
              <a:buNone/>
            </a:pPr>
            <a:r>
              <a:rPr lang="en-GB" dirty="0"/>
              <a:t>In the same way you should help your team improve, you should work on yourself. You, your company, and your team will thank you for it.</a:t>
            </a:r>
          </a:p>
          <a:p>
            <a:pPr marL="0" indent="0" fontAlgn="base">
              <a:buNone/>
            </a:pPr>
            <a:r>
              <a:rPr lang="en-GB" b="1" dirty="0"/>
              <a:t>Things to consider:</a:t>
            </a:r>
            <a:br>
              <a:rPr lang="en-GB" dirty="0"/>
            </a:br>
            <a:r>
              <a:rPr lang="en-GB" dirty="0"/>
              <a:t>When did I last get involved in a management development program?</a:t>
            </a:r>
            <a:br>
              <a:rPr lang="en-GB" dirty="0"/>
            </a:br>
            <a:r>
              <a:rPr lang="en-GB" dirty="0"/>
              <a:t>At what regular interval can I commit to working on my management skills?</a:t>
            </a:r>
            <a:br>
              <a:rPr lang="en-GB" dirty="0"/>
            </a:br>
            <a:r>
              <a:rPr lang="en-GB" dirty="0"/>
              <a:t>Who could I partner with to hold me accountable?</a:t>
            </a:r>
            <a:br>
              <a:rPr lang="en-GB" dirty="0"/>
            </a:br>
            <a:r>
              <a:rPr lang="en-GB" dirty="0"/>
              <a:t>Who is my mentor? Who could be?</a:t>
            </a:r>
            <a:br>
              <a:rPr lang="en-GB" dirty="0"/>
            </a:br>
            <a:r>
              <a:rPr lang="en-GB" dirty="0"/>
              <a:t>What topics should I address over the next 12 months?</a:t>
            </a:r>
            <a:br>
              <a:rPr lang="en-GB" dirty="0"/>
            </a:br>
            <a:r>
              <a:rPr lang="en-GB" dirty="0"/>
              <a:t>How many books should I read monthly to help me improve?</a:t>
            </a:r>
          </a:p>
          <a:p>
            <a:endParaRPr lang="en-US" dirty="0"/>
          </a:p>
        </p:txBody>
      </p:sp>
    </p:spTree>
    <p:extLst>
      <p:ext uri="{BB962C8B-B14F-4D97-AF65-F5344CB8AC3E}">
        <p14:creationId xmlns:p14="http://schemas.microsoft.com/office/powerpoint/2010/main" val="24113354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62AA5-1F2F-894A-A80C-CE84EFAD7EE5}"/>
              </a:ext>
            </a:extLst>
          </p:cNvPr>
          <p:cNvSpPr>
            <a:spLocks noGrp="1"/>
          </p:cNvSpPr>
          <p:nvPr>
            <p:ph type="title"/>
          </p:nvPr>
        </p:nvSpPr>
        <p:spPr/>
        <p:txBody>
          <a:bodyPr/>
          <a:lstStyle/>
          <a:p>
            <a:r>
              <a:rPr lang="en-US" dirty="0"/>
              <a:t>Managing Your Own Development</a:t>
            </a:r>
          </a:p>
        </p:txBody>
      </p:sp>
      <p:sp>
        <p:nvSpPr>
          <p:cNvPr id="3" name="Content Placeholder 2">
            <a:extLst>
              <a:ext uri="{FF2B5EF4-FFF2-40B4-BE49-F238E27FC236}">
                <a16:creationId xmlns:a16="http://schemas.microsoft.com/office/drawing/2014/main" id="{DA2DE837-9C9C-4F46-A50F-297F18FB6F0D}"/>
              </a:ext>
            </a:extLst>
          </p:cNvPr>
          <p:cNvSpPr>
            <a:spLocks noGrp="1"/>
          </p:cNvSpPr>
          <p:nvPr>
            <p:ph idx="1"/>
          </p:nvPr>
        </p:nvSpPr>
        <p:spPr/>
        <p:txBody>
          <a:bodyPr/>
          <a:lstStyle/>
          <a:p>
            <a:pPr marL="0" indent="0" fontAlgn="base">
              <a:buNone/>
            </a:pPr>
            <a:r>
              <a:rPr lang="en-GB" b="1" cap="all" dirty="0"/>
              <a:t>ADDITIONAL CONTRIBUTIONS</a:t>
            </a:r>
          </a:p>
          <a:p>
            <a:pPr marL="0" indent="0" fontAlgn="base">
              <a:buNone/>
            </a:pPr>
            <a:r>
              <a:rPr lang="en-GB" dirty="0"/>
              <a:t>Much of your primary work as a manager will lead naturally to other contributions to the company that aren’t your direct responsibility. These additional contributions (e.g., product/ service ideas, process improvement suggestions and assistance) will help you advance the goals of your organization and will also benefit your career.</a:t>
            </a:r>
          </a:p>
          <a:p>
            <a:pPr marL="0" indent="0" fontAlgn="base">
              <a:buNone/>
            </a:pPr>
            <a:r>
              <a:rPr lang="en-GB" b="1" dirty="0"/>
              <a:t>Things to consider:</a:t>
            </a:r>
            <a:br>
              <a:rPr lang="en-GB" dirty="0"/>
            </a:br>
            <a:r>
              <a:rPr lang="en-GB" dirty="0"/>
              <a:t>What additional organizational contributions outside my primary responsibilities have I made recently?</a:t>
            </a:r>
            <a:br>
              <a:rPr lang="en-GB" dirty="0"/>
            </a:br>
            <a:r>
              <a:rPr lang="en-GB" dirty="0"/>
              <a:t>What additional contributions could I be working on now?</a:t>
            </a:r>
          </a:p>
          <a:p>
            <a:endParaRPr lang="en-US" dirty="0"/>
          </a:p>
        </p:txBody>
      </p:sp>
    </p:spTree>
    <p:extLst>
      <p:ext uri="{BB962C8B-B14F-4D97-AF65-F5344CB8AC3E}">
        <p14:creationId xmlns:p14="http://schemas.microsoft.com/office/powerpoint/2010/main" val="40105261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D8F71-46C5-2645-A3FF-794858F1497E}"/>
              </a:ext>
            </a:extLst>
          </p:cNvPr>
          <p:cNvSpPr>
            <a:spLocks noGrp="1"/>
          </p:cNvSpPr>
          <p:nvPr>
            <p:ph type="ctrTitle"/>
          </p:nvPr>
        </p:nvSpPr>
        <p:spPr/>
        <p:txBody>
          <a:bodyPr/>
          <a:lstStyle/>
          <a:p>
            <a:r>
              <a:rPr lang="en-US" dirty="0"/>
              <a:t>Now Go Lead Someone</a:t>
            </a:r>
          </a:p>
        </p:txBody>
      </p:sp>
      <p:sp>
        <p:nvSpPr>
          <p:cNvPr id="3" name="Subtitle 2">
            <a:extLst>
              <a:ext uri="{FF2B5EF4-FFF2-40B4-BE49-F238E27FC236}">
                <a16:creationId xmlns:a16="http://schemas.microsoft.com/office/drawing/2014/main" id="{CE132757-9FAB-8D43-ACB5-DA56D219DBB9}"/>
              </a:ext>
            </a:extLst>
          </p:cNvPr>
          <p:cNvSpPr>
            <a:spLocks noGrp="1"/>
          </p:cNvSpPr>
          <p:nvPr>
            <p:ph type="subTitle" idx="1"/>
          </p:nvPr>
        </p:nvSpPr>
        <p:spPr/>
        <p:txBody>
          <a:bodyPr>
            <a:normAutofit lnSpcReduction="10000"/>
          </a:bodyPr>
          <a:lstStyle/>
          <a:p>
            <a:r>
              <a:rPr lang="en-US" dirty="0"/>
              <a:t>Roy Newey</a:t>
            </a:r>
          </a:p>
          <a:p>
            <a:r>
              <a:rPr lang="en-US" dirty="0">
                <a:hlinkClick r:id="rId2"/>
              </a:rPr>
              <a:t>roy@roynewey.com</a:t>
            </a:r>
            <a:endParaRPr lang="en-US" dirty="0"/>
          </a:p>
          <a:p>
            <a:r>
              <a:rPr lang="en-US" dirty="0">
                <a:hlinkClick r:id="rId3"/>
              </a:rPr>
              <a:t>www.roynewey.com</a:t>
            </a:r>
            <a:endParaRPr lang="en-US" dirty="0"/>
          </a:p>
          <a:p>
            <a:r>
              <a:rPr lang="en-US" dirty="0"/>
              <a:t>07977 296565</a:t>
            </a:r>
          </a:p>
        </p:txBody>
      </p:sp>
    </p:spTree>
    <p:extLst>
      <p:ext uri="{BB962C8B-B14F-4D97-AF65-F5344CB8AC3E}">
        <p14:creationId xmlns:p14="http://schemas.microsoft.com/office/powerpoint/2010/main" val="29801872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B5CC2-452D-CB4D-BD5B-71A17019ACA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AB48764-9EFB-9848-A27D-0DB9C80A2CE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20924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1EEFCA-D625-C948-A589-9B0222E01B3D}"/>
              </a:ext>
            </a:extLst>
          </p:cNvPr>
          <p:cNvSpPr/>
          <p:nvPr/>
        </p:nvSpPr>
        <p:spPr>
          <a:xfrm>
            <a:off x="683078" y="1562746"/>
            <a:ext cx="10825843" cy="4893647"/>
          </a:xfrm>
          <a:prstGeom prst="rect">
            <a:avLst/>
          </a:prstGeom>
        </p:spPr>
        <p:txBody>
          <a:bodyPr wrap="square">
            <a:spAutoFit/>
          </a:bodyPr>
          <a:lstStyle/>
          <a:p>
            <a:pPr fontAlgn="base"/>
            <a:r>
              <a:rPr lang="en-GB" sz="2400" b="1" i="0" u="none" strike="noStrike" cap="all" dirty="0">
                <a:solidFill>
                  <a:srgbClr val="262626"/>
                </a:solidFill>
                <a:effectLst/>
                <a:latin typeface="Lato"/>
              </a:rPr>
              <a:t>GENERAL PERIODIC DISCUSSION &amp; REVIEW</a:t>
            </a:r>
          </a:p>
          <a:p>
            <a:pPr fontAlgn="base"/>
            <a:r>
              <a:rPr lang="en-GB" sz="2400" b="0" i="0" u="none" strike="noStrike" dirty="0">
                <a:solidFill>
                  <a:srgbClr val="262626"/>
                </a:solidFill>
                <a:effectLst/>
                <a:latin typeface="Lato"/>
              </a:rPr>
              <a:t>Meet with everyone on your team on a regular basis. This will help you stay current in terms of territory knowledge as well as with any new challenges your team (and ultimately you and your company) is facing. Also, a regularly scheduled discussion minimizes the stress associated with a sudden or unexpected manager/ rep discussion. If you rarely talk with your people and schedule a meeting, it probably won’t be perceived as something that’s going to be good.</a:t>
            </a:r>
          </a:p>
          <a:p>
            <a:pPr fontAlgn="base"/>
            <a:endParaRPr lang="en-GB" sz="2400" b="0" i="0" u="none" strike="noStrike" dirty="0">
              <a:solidFill>
                <a:srgbClr val="262626"/>
              </a:solidFill>
              <a:effectLst/>
              <a:latin typeface="Lato"/>
            </a:endParaRPr>
          </a:p>
          <a:p>
            <a:pPr fontAlgn="base"/>
            <a:r>
              <a:rPr lang="en-GB" sz="2400" b="1" i="0" u="none" strike="noStrike" dirty="0">
                <a:solidFill>
                  <a:srgbClr val="262626"/>
                </a:solidFill>
                <a:effectLst/>
                <a:latin typeface="inherit"/>
              </a:rPr>
              <a:t>Things to consider:</a:t>
            </a:r>
            <a:br>
              <a:rPr lang="en-GB" sz="2400" b="0" i="0" u="none" strike="noStrike" dirty="0">
                <a:solidFill>
                  <a:srgbClr val="262626"/>
                </a:solidFill>
                <a:effectLst/>
                <a:latin typeface="Lato"/>
              </a:rPr>
            </a:br>
            <a:r>
              <a:rPr lang="en-GB" sz="2400" b="0" i="0" u="none" strike="noStrike" dirty="0">
                <a:solidFill>
                  <a:srgbClr val="262626"/>
                </a:solidFill>
                <a:effectLst/>
                <a:latin typeface="Lato"/>
              </a:rPr>
              <a:t>What’s going on in the territory?</a:t>
            </a:r>
            <a:br>
              <a:rPr lang="en-GB" sz="2400" b="0" i="0" u="none" strike="noStrike" dirty="0">
                <a:solidFill>
                  <a:srgbClr val="262626"/>
                </a:solidFill>
                <a:effectLst/>
                <a:latin typeface="Lato"/>
              </a:rPr>
            </a:br>
            <a:r>
              <a:rPr lang="en-GB" sz="2400" b="0" i="0" u="none" strike="noStrike" dirty="0">
                <a:solidFill>
                  <a:srgbClr val="262626"/>
                </a:solidFill>
                <a:effectLst/>
                <a:latin typeface="Lato"/>
              </a:rPr>
              <a:t>What’s the competitive landscape?</a:t>
            </a:r>
            <a:br>
              <a:rPr lang="en-GB" sz="2400" b="0" i="0" u="none" strike="noStrike" dirty="0">
                <a:solidFill>
                  <a:srgbClr val="262626"/>
                </a:solidFill>
                <a:effectLst/>
                <a:latin typeface="Lato"/>
              </a:rPr>
            </a:br>
            <a:r>
              <a:rPr lang="en-GB" sz="2400" b="0" i="0" u="none" strike="noStrike" dirty="0">
                <a:solidFill>
                  <a:srgbClr val="262626"/>
                </a:solidFill>
                <a:effectLst/>
                <a:latin typeface="Lato"/>
              </a:rPr>
              <a:t>New challenges?</a:t>
            </a:r>
            <a:br>
              <a:rPr lang="en-GB" sz="2400" b="0" i="0" u="none" strike="noStrike" dirty="0">
                <a:solidFill>
                  <a:srgbClr val="262626"/>
                </a:solidFill>
                <a:effectLst/>
                <a:latin typeface="Lato"/>
              </a:rPr>
            </a:br>
            <a:r>
              <a:rPr lang="en-GB" sz="2400" b="0" i="0" u="none" strike="noStrike" dirty="0">
                <a:solidFill>
                  <a:srgbClr val="262626"/>
                </a:solidFill>
                <a:effectLst/>
                <a:latin typeface="Lato"/>
              </a:rPr>
              <a:t>Any ideas for process changes?</a:t>
            </a:r>
          </a:p>
        </p:txBody>
      </p:sp>
      <p:sp>
        <p:nvSpPr>
          <p:cNvPr id="3" name="TextBox 2">
            <a:extLst>
              <a:ext uri="{FF2B5EF4-FFF2-40B4-BE49-F238E27FC236}">
                <a16:creationId xmlns:a16="http://schemas.microsoft.com/office/drawing/2014/main" id="{D5100C8B-F2C3-A143-A777-E8EFBEDF94BD}"/>
              </a:ext>
            </a:extLst>
          </p:cNvPr>
          <p:cNvSpPr txBox="1"/>
          <p:nvPr/>
        </p:nvSpPr>
        <p:spPr>
          <a:xfrm>
            <a:off x="3059723" y="656492"/>
            <a:ext cx="5884985" cy="707886"/>
          </a:xfrm>
          <a:prstGeom prst="rect">
            <a:avLst/>
          </a:prstGeom>
          <a:noFill/>
        </p:spPr>
        <p:txBody>
          <a:bodyPr wrap="square" rtlCol="0">
            <a:spAutoFit/>
          </a:bodyPr>
          <a:lstStyle/>
          <a:p>
            <a:pPr algn="ctr"/>
            <a:r>
              <a:rPr lang="en-US" sz="4000" b="1" dirty="0"/>
              <a:t>Your People</a:t>
            </a:r>
          </a:p>
        </p:txBody>
      </p:sp>
    </p:spTree>
    <p:extLst>
      <p:ext uri="{BB962C8B-B14F-4D97-AF65-F5344CB8AC3E}">
        <p14:creationId xmlns:p14="http://schemas.microsoft.com/office/powerpoint/2010/main" val="2266696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D5CD-D2F3-1743-B979-CBC9A57A043A}"/>
              </a:ext>
            </a:extLst>
          </p:cNvPr>
          <p:cNvSpPr>
            <a:spLocks noGrp="1"/>
          </p:cNvSpPr>
          <p:nvPr>
            <p:ph type="title"/>
          </p:nvPr>
        </p:nvSpPr>
        <p:spPr/>
        <p:txBody>
          <a:bodyPr/>
          <a:lstStyle/>
          <a:p>
            <a:r>
              <a:rPr lang="en-US" dirty="0"/>
              <a:t>Your People</a:t>
            </a:r>
          </a:p>
        </p:txBody>
      </p:sp>
      <p:sp>
        <p:nvSpPr>
          <p:cNvPr id="3" name="Content Placeholder 2">
            <a:extLst>
              <a:ext uri="{FF2B5EF4-FFF2-40B4-BE49-F238E27FC236}">
                <a16:creationId xmlns:a16="http://schemas.microsoft.com/office/drawing/2014/main" id="{21D2E8EF-74A1-7942-91A5-96445F1CFA69}"/>
              </a:ext>
            </a:extLst>
          </p:cNvPr>
          <p:cNvSpPr>
            <a:spLocks noGrp="1"/>
          </p:cNvSpPr>
          <p:nvPr>
            <p:ph idx="1"/>
          </p:nvPr>
        </p:nvSpPr>
        <p:spPr/>
        <p:txBody>
          <a:bodyPr/>
          <a:lstStyle/>
          <a:p>
            <a:pPr marL="0" indent="0" fontAlgn="base">
              <a:buNone/>
            </a:pPr>
            <a:r>
              <a:rPr lang="en-GB" b="1" cap="all" dirty="0"/>
              <a:t>GOALS &amp; EXPECTATIONS UNDERSTANDING </a:t>
            </a:r>
          </a:p>
          <a:p>
            <a:pPr marL="0" indent="0" fontAlgn="base">
              <a:buNone/>
            </a:pPr>
            <a:r>
              <a:rPr lang="en-GB" dirty="0"/>
              <a:t>Define and communicate (on a regular basis) all goals and performance expectations of your people and be sure to confirm their understanding of them. Leave nothing vague.</a:t>
            </a:r>
          </a:p>
          <a:p>
            <a:pPr marL="0" indent="0" fontAlgn="base">
              <a:buNone/>
            </a:pPr>
            <a:r>
              <a:rPr lang="en-GB" b="1" dirty="0"/>
              <a:t>Things to consider:</a:t>
            </a:r>
            <a:br>
              <a:rPr lang="en-GB" dirty="0"/>
            </a:br>
            <a:r>
              <a:rPr lang="en-GB" dirty="0"/>
              <a:t>Does my team know the specific sales/ production/ activity goal?</a:t>
            </a:r>
            <a:br>
              <a:rPr lang="en-GB" dirty="0"/>
            </a:br>
            <a:r>
              <a:rPr lang="en-GB" dirty="0"/>
              <a:t>When will the goal change and what plan for communicating the goal is in place?</a:t>
            </a:r>
            <a:br>
              <a:rPr lang="en-GB" dirty="0"/>
            </a:br>
            <a:r>
              <a:rPr lang="en-GB" dirty="0"/>
              <a:t>What might they misunderstand or find vague?</a:t>
            </a:r>
          </a:p>
          <a:p>
            <a:endParaRPr lang="en-US" dirty="0"/>
          </a:p>
        </p:txBody>
      </p:sp>
    </p:spTree>
    <p:extLst>
      <p:ext uri="{BB962C8B-B14F-4D97-AF65-F5344CB8AC3E}">
        <p14:creationId xmlns:p14="http://schemas.microsoft.com/office/powerpoint/2010/main" val="1820283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8626A-BD37-3547-B579-E637757B33CA}"/>
              </a:ext>
            </a:extLst>
          </p:cNvPr>
          <p:cNvSpPr>
            <a:spLocks noGrp="1"/>
          </p:cNvSpPr>
          <p:nvPr>
            <p:ph type="title"/>
          </p:nvPr>
        </p:nvSpPr>
        <p:spPr/>
        <p:txBody>
          <a:bodyPr/>
          <a:lstStyle/>
          <a:p>
            <a:r>
              <a:rPr lang="en-US" dirty="0"/>
              <a:t>Your People</a:t>
            </a:r>
          </a:p>
        </p:txBody>
      </p:sp>
      <p:sp>
        <p:nvSpPr>
          <p:cNvPr id="3" name="Content Placeholder 2">
            <a:extLst>
              <a:ext uri="{FF2B5EF4-FFF2-40B4-BE49-F238E27FC236}">
                <a16:creationId xmlns:a16="http://schemas.microsoft.com/office/drawing/2014/main" id="{401845AF-0E92-5443-925C-2BFCDADE61E4}"/>
              </a:ext>
            </a:extLst>
          </p:cNvPr>
          <p:cNvSpPr>
            <a:spLocks noGrp="1"/>
          </p:cNvSpPr>
          <p:nvPr>
            <p:ph idx="1"/>
          </p:nvPr>
        </p:nvSpPr>
        <p:spPr>
          <a:xfrm>
            <a:off x="838200" y="1535724"/>
            <a:ext cx="10515600" cy="4617793"/>
          </a:xfrm>
        </p:spPr>
        <p:txBody>
          <a:bodyPr>
            <a:normAutofit fontScale="92500" lnSpcReduction="10000"/>
          </a:bodyPr>
          <a:lstStyle/>
          <a:p>
            <a:pPr marL="0" indent="0" fontAlgn="base">
              <a:buNone/>
            </a:pPr>
            <a:r>
              <a:rPr lang="en-GB" b="1" cap="all" dirty="0"/>
              <a:t>SALES SKILLS TRAINING</a:t>
            </a:r>
          </a:p>
          <a:p>
            <a:pPr marL="0" indent="0" fontAlgn="base">
              <a:buNone/>
            </a:pPr>
            <a:r>
              <a:rPr lang="en-GB" dirty="0"/>
              <a:t>Help your team become better at selling. Teach them how to ask thoughtful questions and listen better. Coach them on how to confidently handle your most common objections and confidently close a deal.</a:t>
            </a:r>
          </a:p>
          <a:p>
            <a:pPr marL="0" indent="0" fontAlgn="base">
              <a:buNone/>
            </a:pPr>
            <a:r>
              <a:rPr lang="en-GB" dirty="0"/>
              <a:t>Don’t assume they know how to do everything well. We all need reminders and ongoing reinforcement (including you). Address a different part of the sales process periodically with your people to help them stay in tune and grow. If you can’t do it, outsource it to a trainer or training company.</a:t>
            </a:r>
          </a:p>
          <a:p>
            <a:pPr marL="0" indent="0" fontAlgn="base">
              <a:buNone/>
            </a:pPr>
            <a:r>
              <a:rPr lang="en-GB" b="1" dirty="0"/>
              <a:t>Things to consider:</a:t>
            </a:r>
            <a:br>
              <a:rPr lang="en-GB" dirty="0"/>
            </a:br>
            <a:r>
              <a:rPr lang="en-GB" dirty="0"/>
              <a:t>When did we last work to develop a specific sales skill? When can we do it again?</a:t>
            </a:r>
            <a:br>
              <a:rPr lang="en-GB" dirty="0"/>
            </a:br>
            <a:r>
              <a:rPr lang="en-GB" dirty="0"/>
              <a:t>At what regular interval should we be formally working on our sales skills (as a team rather than in front of a prospect or customer)?</a:t>
            </a:r>
          </a:p>
          <a:p>
            <a:endParaRPr lang="en-US" dirty="0"/>
          </a:p>
        </p:txBody>
      </p:sp>
    </p:spTree>
    <p:extLst>
      <p:ext uri="{BB962C8B-B14F-4D97-AF65-F5344CB8AC3E}">
        <p14:creationId xmlns:p14="http://schemas.microsoft.com/office/powerpoint/2010/main" val="1050806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ABB44-9ECB-D44D-81DE-0E5EC6565189}"/>
              </a:ext>
            </a:extLst>
          </p:cNvPr>
          <p:cNvSpPr>
            <a:spLocks noGrp="1"/>
          </p:cNvSpPr>
          <p:nvPr>
            <p:ph type="title"/>
          </p:nvPr>
        </p:nvSpPr>
        <p:spPr/>
        <p:txBody>
          <a:bodyPr/>
          <a:lstStyle/>
          <a:p>
            <a:r>
              <a:rPr lang="en-US" dirty="0"/>
              <a:t>Your People</a:t>
            </a:r>
          </a:p>
        </p:txBody>
      </p:sp>
      <p:sp>
        <p:nvSpPr>
          <p:cNvPr id="3" name="Content Placeholder 2">
            <a:extLst>
              <a:ext uri="{FF2B5EF4-FFF2-40B4-BE49-F238E27FC236}">
                <a16:creationId xmlns:a16="http://schemas.microsoft.com/office/drawing/2014/main" id="{D59B8376-B554-6542-91F2-2E26E55EB1FF}"/>
              </a:ext>
            </a:extLst>
          </p:cNvPr>
          <p:cNvSpPr>
            <a:spLocks noGrp="1"/>
          </p:cNvSpPr>
          <p:nvPr>
            <p:ph idx="1"/>
          </p:nvPr>
        </p:nvSpPr>
        <p:spPr/>
        <p:txBody>
          <a:bodyPr>
            <a:normAutofit fontScale="85000" lnSpcReduction="10000"/>
          </a:bodyPr>
          <a:lstStyle/>
          <a:p>
            <a:pPr marL="0" indent="0" fontAlgn="base">
              <a:buNone/>
            </a:pPr>
            <a:r>
              <a:rPr lang="en-GB" b="1" cap="all" dirty="0"/>
              <a:t>MOTIVATION &amp; INSPIRATION</a:t>
            </a:r>
          </a:p>
          <a:p>
            <a:pPr marL="0" indent="0" fontAlgn="base">
              <a:buNone/>
            </a:pPr>
            <a:r>
              <a:rPr lang="en-GB" dirty="0"/>
              <a:t>Part of your role as a manager is being a leader. This means you need to help your team stay motivated continually. An exciting compensation plan is one way to the heart, but your ongoing support and example are equally important.</a:t>
            </a:r>
          </a:p>
          <a:p>
            <a:pPr marL="0" indent="0" fontAlgn="base">
              <a:buNone/>
            </a:pPr>
            <a:r>
              <a:rPr lang="en-GB" dirty="0"/>
              <a:t>Don’t forget … few professions have more rejection and challenges than sales. You’re one person who needs to be in your team’s corner. Encourage them personally and encourage their teammates to support each other at the same time.</a:t>
            </a:r>
          </a:p>
          <a:p>
            <a:pPr marL="0" indent="0" fontAlgn="base">
              <a:buNone/>
            </a:pPr>
            <a:r>
              <a:rPr lang="en-GB" b="1" dirty="0"/>
              <a:t>Things to consider:</a:t>
            </a:r>
            <a:br>
              <a:rPr lang="en-GB" dirty="0"/>
            </a:br>
            <a:r>
              <a:rPr lang="en-GB" dirty="0"/>
              <a:t>What did I last do to help inspire or motivate my team?</a:t>
            </a:r>
            <a:br>
              <a:rPr lang="en-GB" dirty="0"/>
            </a:br>
            <a:r>
              <a:rPr lang="en-GB" dirty="0"/>
              <a:t>What and when do I plan on doing something next? At what regular interval?</a:t>
            </a:r>
            <a:br>
              <a:rPr lang="en-GB" dirty="0"/>
            </a:br>
            <a:r>
              <a:rPr lang="en-GB" dirty="0"/>
              <a:t>What small thing could I do daily?</a:t>
            </a:r>
            <a:br>
              <a:rPr lang="en-GB" dirty="0"/>
            </a:br>
            <a:r>
              <a:rPr lang="en-GB" dirty="0"/>
              <a:t>What’s something I could do that’s completely unexpected and exciting?</a:t>
            </a:r>
          </a:p>
          <a:p>
            <a:endParaRPr lang="en-US" dirty="0"/>
          </a:p>
        </p:txBody>
      </p:sp>
    </p:spTree>
    <p:extLst>
      <p:ext uri="{BB962C8B-B14F-4D97-AF65-F5344CB8AC3E}">
        <p14:creationId xmlns:p14="http://schemas.microsoft.com/office/powerpoint/2010/main" val="30232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96E4E-10FF-544B-9B01-8B093678CBDC}"/>
              </a:ext>
            </a:extLst>
          </p:cNvPr>
          <p:cNvSpPr>
            <a:spLocks noGrp="1"/>
          </p:cNvSpPr>
          <p:nvPr>
            <p:ph type="title"/>
          </p:nvPr>
        </p:nvSpPr>
        <p:spPr/>
        <p:txBody>
          <a:bodyPr/>
          <a:lstStyle/>
          <a:p>
            <a:r>
              <a:rPr lang="en-US" dirty="0"/>
              <a:t>Your People</a:t>
            </a:r>
          </a:p>
        </p:txBody>
      </p:sp>
      <p:sp>
        <p:nvSpPr>
          <p:cNvPr id="3" name="Content Placeholder 2">
            <a:extLst>
              <a:ext uri="{FF2B5EF4-FFF2-40B4-BE49-F238E27FC236}">
                <a16:creationId xmlns:a16="http://schemas.microsoft.com/office/drawing/2014/main" id="{1D78FAA6-DBF5-BE48-B738-1FEA3241C1E8}"/>
              </a:ext>
            </a:extLst>
          </p:cNvPr>
          <p:cNvSpPr>
            <a:spLocks noGrp="1"/>
          </p:cNvSpPr>
          <p:nvPr>
            <p:ph idx="1"/>
          </p:nvPr>
        </p:nvSpPr>
        <p:spPr>
          <a:xfrm>
            <a:off x="838200" y="1465385"/>
            <a:ext cx="10515600" cy="5027490"/>
          </a:xfrm>
        </p:spPr>
        <p:txBody>
          <a:bodyPr>
            <a:normAutofit fontScale="85000" lnSpcReduction="20000"/>
          </a:bodyPr>
          <a:lstStyle/>
          <a:p>
            <a:pPr marL="0" indent="0" fontAlgn="base">
              <a:buNone/>
            </a:pPr>
            <a:r>
              <a:rPr lang="en-GB" b="1" cap="all" dirty="0"/>
              <a:t>KNOWLEDGE TRAINING (PRODUCT/ SERVICE/ INDUSTRY)</a:t>
            </a:r>
          </a:p>
          <a:p>
            <a:pPr marL="0" indent="0" fontAlgn="base">
              <a:buNone/>
            </a:pPr>
            <a:r>
              <a:rPr lang="en-GB" dirty="0"/>
              <a:t>Make sure your team stays sharp when it comes to knowing about your product/ service and industry. Do it for the obvious competitive advantage benefit but also for the benefit of your prospects and customers (no one enjoys working with half-hearted, unknowledgeable salespeople).</a:t>
            </a:r>
          </a:p>
          <a:p>
            <a:pPr marL="0" indent="0" fontAlgn="base">
              <a:buNone/>
            </a:pPr>
            <a:r>
              <a:rPr lang="en-GB" dirty="0"/>
              <a:t>Consider holding periodic meetings for the sole purpose of learning something specific about what it is you sell, the industry, and the competition. Do it once or twice monthly and make the meetings 20 minutes or less to be sure everyone stays attentive. Consider standing meetings where no one sits. Choose a different person to run each one so everyone’s involved (teaching encourages deeper understanding and commitment). Reinforce the discussions with a summary by email.</a:t>
            </a:r>
          </a:p>
          <a:p>
            <a:pPr marL="0" indent="0" fontAlgn="base">
              <a:buNone/>
            </a:pPr>
            <a:r>
              <a:rPr lang="en-GB" b="1" dirty="0"/>
              <a:t>Things to consider:</a:t>
            </a:r>
            <a:br>
              <a:rPr lang="en-GB" dirty="0"/>
            </a:br>
            <a:r>
              <a:rPr lang="en-GB" dirty="0"/>
              <a:t>What’s new with our product/ service/ industry?</a:t>
            </a:r>
            <a:br>
              <a:rPr lang="en-GB" dirty="0"/>
            </a:br>
            <a:r>
              <a:rPr lang="en-GB" dirty="0"/>
              <a:t>What are the most important things we should be reviewing?</a:t>
            </a:r>
            <a:br>
              <a:rPr lang="en-GB" dirty="0"/>
            </a:br>
            <a:r>
              <a:rPr lang="en-GB" dirty="0"/>
              <a:t>Is my team up to speed?</a:t>
            </a:r>
            <a:br>
              <a:rPr lang="en-GB" dirty="0"/>
            </a:br>
            <a:r>
              <a:rPr lang="en-GB" dirty="0"/>
              <a:t>How can I better involve my team in the process of educating themselves?</a:t>
            </a:r>
          </a:p>
          <a:p>
            <a:endParaRPr lang="en-US" dirty="0"/>
          </a:p>
        </p:txBody>
      </p:sp>
    </p:spTree>
    <p:extLst>
      <p:ext uri="{BB962C8B-B14F-4D97-AF65-F5344CB8AC3E}">
        <p14:creationId xmlns:p14="http://schemas.microsoft.com/office/powerpoint/2010/main" val="2105641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B5CC2-452D-CB4D-BD5B-71A17019ACAD}"/>
              </a:ext>
            </a:extLst>
          </p:cNvPr>
          <p:cNvSpPr>
            <a:spLocks noGrp="1"/>
          </p:cNvSpPr>
          <p:nvPr>
            <p:ph type="title"/>
          </p:nvPr>
        </p:nvSpPr>
        <p:spPr/>
        <p:txBody>
          <a:bodyPr/>
          <a:lstStyle/>
          <a:p>
            <a:r>
              <a:rPr lang="en-US" dirty="0"/>
              <a:t>Your People</a:t>
            </a:r>
          </a:p>
        </p:txBody>
      </p:sp>
      <p:sp>
        <p:nvSpPr>
          <p:cNvPr id="3" name="Content Placeholder 2">
            <a:extLst>
              <a:ext uri="{FF2B5EF4-FFF2-40B4-BE49-F238E27FC236}">
                <a16:creationId xmlns:a16="http://schemas.microsoft.com/office/drawing/2014/main" id="{DAB48764-9EFB-9848-A27D-0DB9C80A2CE0}"/>
              </a:ext>
            </a:extLst>
          </p:cNvPr>
          <p:cNvSpPr>
            <a:spLocks noGrp="1"/>
          </p:cNvSpPr>
          <p:nvPr>
            <p:ph idx="1"/>
          </p:nvPr>
        </p:nvSpPr>
        <p:spPr/>
        <p:txBody>
          <a:bodyPr>
            <a:normAutofit lnSpcReduction="10000"/>
          </a:bodyPr>
          <a:lstStyle/>
          <a:p>
            <a:pPr marL="0" indent="0" fontAlgn="base">
              <a:buNone/>
            </a:pPr>
            <a:r>
              <a:rPr lang="en-GB" b="1" cap="all" dirty="0"/>
              <a:t>RECRUITING</a:t>
            </a:r>
          </a:p>
          <a:p>
            <a:pPr marL="0" indent="0" fontAlgn="base">
              <a:buNone/>
            </a:pPr>
            <a:r>
              <a:rPr lang="en-GB" dirty="0"/>
              <a:t>People will leave (on their own or with your help), your company will expand, and people will be promoted or relocated. You need to be proactive in your efforts to know where you can quickly go to find good people.</a:t>
            </a:r>
          </a:p>
          <a:p>
            <a:pPr marL="0" indent="0" fontAlgn="base">
              <a:buNone/>
            </a:pPr>
            <a:r>
              <a:rPr lang="en-GB" b="1" dirty="0"/>
              <a:t>Things to consider:</a:t>
            </a:r>
            <a:br>
              <a:rPr lang="en-GB" dirty="0"/>
            </a:br>
            <a:r>
              <a:rPr lang="en-GB" dirty="0"/>
              <a:t>Who might I need to replace soon?</a:t>
            </a:r>
            <a:br>
              <a:rPr lang="en-GB" dirty="0"/>
            </a:br>
            <a:r>
              <a:rPr lang="en-GB" dirty="0"/>
              <a:t>Who seems like they’re not happy and may be leaving?</a:t>
            </a:r>
            <a:br>
              <a:rPr lang="en-GB" dirty="0"/>
            </a:br>
            <a:r>
              <a:rPr lang="en-GB" dirty="0"/>
              <a:t>When will I next need to hire several people?</a:t>
            </a:r>
            <a:br>
              <a:rPr lang="en-GB" dirty="0"/>
            </a:br>
            <a:r>
              <a:rPr lang="en-GB" dirty="0"/>
              <a:t>What events should I attend on a regular basis in order to find people for future openings?</a:t>
            </a:r>
          </a:p>
          <a:p>
            <a:endParaRPr lang="en-US" dirty="0"/>
          </a:p>
        </p:txBody>
      </p:sp>
    </p:spTree>
    <p:extLst>
      <p:ext uri="{BB962C8B-B14F-4D97-AF65-F5344CB8AC3E}">
        <p14:creationId xmlns:p14="http://schemas.microsoft.com/office/powerpoint/2010/main" val="2141937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0BFF1-36A9-CB45-88FB-5B66B1980B7C}"/>
              </a:ext>
            </a:extLst>
          </p:cNvPr>
          <p:cNvSpPr>
            <a:spLocks noGrp="1"/>
          </p:cNvSpPr>
          <p:nvPr>
            <p:ph type="title"/>
          </p:nvPr>
        </p:nvSpPr>
        <p:spPr/>
        <p:txBody>
          <a:bodyPr/>
          <a:lstStyle/>
          <a:p>
            <a:r>
              <a:rPr lang="en-US" dirty="0"/>
              <a:t>Your People</a:t>
            </a:r>
          </a:p>
        </p:txBody>
      </p:sp>
      <p:sp>
        <p:nvSpPr>
          <p:cNvPr id="3" name="Content Placeholder 2">
            <a:extLst>
              <a:ext uri="{FF2B5EF4-FFF2-40B4-BE49-F238E27FC236}">
                <a16:creationId xmlns:a16="http://schemas.microsoft.com/office/drawing/2014/main" id="{B9F9022E-B290-0543-92D0-1BBA47372498}"/>
              </a:ext>
            </a:extLst>
          </p:cNvPr>
          <p:cNvSpPr>
            <a:spLocks noGrp="1"/>
          </p:cNvSpPr>
          <p:nvPr>
            <p:ph idx="1"/>
          </p:nvPr>
        </p:nvSpPr>
        <p:spPr/>
        <p:txBody>
          <a:bodyPr>
            <a:normAutofit fontScale="92500" lnSpcReduction="10000"/>
          </a:bodyPr>
          <a:lstStyle/>
          <a:p>
            <a:pPr marL="0" indent="0" fontAlgn="base">
              <a:buNone/>
            </a:pPr>
            <a:r>
              <a:rPr lang="en-GB" b="1" cap="all" dirty="0"/>
              <a:t>PROMOTIONS/ NEW ROLES/ NEW POSITIONS</a:t>
            </a:r>
          </a:p>
          <a:p>
            <a:pPr marL="0" indent="0" fontAlgn="base">
              <a:buNone/>
            </a:pPr>
            <a:r>
              <a:rPr lang="en-GB" dirty="0"/>
              <a:t>Some members of your team hope to reach the next level. Some hope to move into other areas and roles. Staying in front of the professional development goals of your team will help you with staff retention. Good people enjoy leaders who look out for their growth.</a:t>
            </a:r>
          </a:p>
          <a:p>
            <a:pPr marL="0" indent="0" fontAlgn="base">
              <a:buNone/>
            </a:pPr>
            <a:r>
              <a:rPr lang="en-GB" b="1" dirty="0"/>
              <a:t>Things to consider:</a:t>
            </a:r>
            <a:br>
              <a:rPr lang="en-GB" dirty="0"/>
            </a:br>
            <a:r>
              <a:rPr lang="en-GB" dirty="0"/>
              <a:t>Who on my team should I begin thinking about supporting in an effort to move into management?</a:t>
            </a:r>
          </a:p>
          <a:p>
            <a:pPr marL="0" indent="0" fontAlgn="base">
              <a:buNone/>
            </a:pPr>
            <a:r>
              <a:rPr lang="en-GB" dirty="0"/>
              <a:t>Review your succession plan</a:t>
            </a:r>
            <a:br>
              <a:rPr lang="en-GB" dirty="0"/>
            </a:br>
            <a:r>
              <a:rPr lang="en-GB" dirty="0"/>
              <a:t>Who on my team has expressed an interest in moving on to a different role?</a:t>
            </a:r>
            <a:br>
              <a:rPr lang="en-GB" dirty="0"/>
            </a:br>
            <a:r>
              <a:rPr lang="en-GB" dirty="0"/>
              <a:t>What plans do I have in place for them?</a:t>
            </a:r>
          </a:p>
          <a:p>
            <a:endParaRPr lang="en-US" dirty="0"/>
          </a:p>
        </p:txBody>
      </p:sp>
    </p:spTree>
    <p:extLst>
      <p:ext uri="{BB962C8B-B14F-4D97-AF65-F5344CB8AC3E}">
        <p14:creationId xmlns:p14="http://schemas.microsoft.com/office/powerpoint/2010/main" val="26129842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2680</Words>
  <Application>Microsoft Macintosh PowerPoint</Application>
  <PresentationFormat>Widescreen</PresentationFormat>
  <Paragraphs>114</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inherit</vt:lpstr>
      <vt:lpstr>Lato</vt:lpstr>
      <vt:lpstr>Office Theme</vt:lpstr>
      <vt:lpstr>Sales Management</vt:lpstr>
      <vt:lpstr>Sales Management</vt:lpstr>
      <vt:lpstr>PowerPoint Presentation</vt:lpstr>
      <vt:lpstr>Your People</vt:lpstr>
      <vt:lpstr>Your People</vt:lpstr>
      <vt:lpstr>Your People</vt:lpstr>
      <vt:lpstr>Your People</vt:lpstr>
      <vt:lpstr>Your People</vt:lpstr>
      <vt:lpstr>Your People</vt:lpstr>
      <vt:lpstr>Your People</vt:lpstr>
      <vt:lpstr>Your People</vt:lpstr>
      <vt:lpstr>Operational Issues</vt:lpstr>
      <vt:lpstr>Operational Issues</vt:lpstr>
      <vt:lpstr>Operational Issues</vt:lpstr>
      <vt:lpstr>Operational Issues</vt:lpstr>
      <vt:lpstr>Operational Issues</vt:lpstr>
      <vt:lpstr>Operational Issues</vt:lpstr>
      <vt:lpstr>Operational Issues</vt:lpstr>
      <vt:lpstr>Managing External Relationships</vt:lpstr>
      <vt:lpstr>Managing External Relationships</vt:lpstr>
      <vt:lpstr>Managing External Relationships</vt:lpstr>
      <vt:lpstr>Managing External Relationships</vt:lpstr>
      <vt:lpstr>Managing Your Own Development</vt:lpstr>
      <vt:lpstr>Managing Your Own Development</vt:lpstr>
      <vt:lpstr>Now Go Lead Someone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Sales Management</dc:title>
  <dc:creator>Tom Newey</dc:creator>
  <cp:lastModifiedBy>Tom Newey</cp:lastModifiedBy>
  <cp:revision>6</cp:revision>
  <dcterms:created xsi:type="dcterms:W3CDTF">2020-09-06T11:45:41Z</dcterms:created>
  <dcterms:modified xsi:type="dcterms:W3CDTF">2020-09-06T13:06:01Z</dcterms:modified>
</cp:coreProperties>
</file>